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7" r:id="rId2"/>
    <p:sldId id="310" r:id="rId3"/>
    <p:sldId id="312" r:id="rId4"/>
    <p:sldId id="313" r:id="rId5"/>
    <p:sldId id="262" r:id="rId6"/>
    <p:sldId id="268" r:id="rId7"/>
    <p:sldId id="269" r:id="rId8"/>
    <p:sldId id="270" r:id="rId9"/>
    <p:sldId id="271" r:id="rId10"/>
    <p:sldId id="272" r:id="rId11"/>
    <p:sldId id="273" r:id="rId12"/>
    <p:sldId id="264" r:id="rId13"/>
    <p:sldId id="275" r:id="rId14"/>
    <p:sldId id="281" r:id="rId15"/>
    <p:sldId id="318" r:id="rId16"/>
    <p:sldId id="279" r:id="rId17"/>
    <p:sldId id="280" r:id="rId18"/>
    <p:sldId id="278" r:id="rId19"/>
    <p:sldId id="274" r:id="rId20"/>
    <p:sldId id="282" r:id="rId21"/>
    <p:sldId id="283" r:id="rId22"/>
    <p:sldId id="284" r:id="rId23"/>
    <p:sldId id="287" r:id="rId24"/>
    <p:sldId id="316" r:id="rId25"/>
    <p:sldId id="286" r:id="rId26"/>
    <p:sldId id="289" r:id="rId27"/>
    <p:sldId id="290" r:id="rId28"/>
    <p:sldId id="333" r:id="rId29"/>
    <p:sldId id="292" r:id="rId30"/>
    <p:sldId id="293" r:id="rId31"/>
    <p:sldId id="294" r:id="rId32"/>
    <p:sldId id="265" r:id="rId33"/>
    <p:sldId id="297" r:id="rId34"/>
    <p:sldId id="296" r:id="rId35"/>
    <p:sldId id="319" r:id="rId36"/>
    <p:sldId id="300" r:id="rId37"/>
    <p:sldId id="328" r:id="rId38"/>
    <p:sldId id="336" r:id="rId39"/>
    <p:sldId id="330" r:id="rId40"/>
    <p:sldId id="335" r:id="rId41"/>
    <p:sldId id="317" r:id="rId42"/>
    <p:sldId id="305" r:id="rId43"/>
    <p:sldId id="334" r:id="rId44"/>
    <p:sldId id="323" r:id="rId45"/>
    <p:sldId id="324" r:id="rId46"/>
    <p:sldId id="325" r:id="rId47"/>
    <p:sldId id="332" r:id="rId48"/>
    <p:sldId id="298" r:id="rId49"/>
    <p:sldId id="277" r:id="rId50"/>
    <p:sldId id="285" r:id="rId51"/>
    <p:sldId id="288" r:id="rId52"/>
    <p:sldId id="309" r:id="rId53"/>
    <p:sldId id="263" r:id="rId54"/>
    <p:sldId id="299" r:id="rId55"/>
    <p:sldId id="304" r:id="rId56"/>
    <p:sldId id="291" r:id="rId57"/>
    <p:sldId id="314" r:id="rId58"/>
    <p:sldId id="321" r:id="rId59"/>
    <p:sldId id="322" r:id="rId60"/>
    <p:sldId id="301" r:id="rId61"/>
    <p:sldId id="320" r:id="rId62"/>
    <p:sldId id="327" r:id="rId63"/>
    <p:sldId id="329" r:id="rId64"/>
    <p:sldId id="315" r:id="rId65"/>
    <p:sldId id="302" r:id="rId66"/>
    <p:sldId id="331" r:id="rId67"/>
    <p:sldId id="303" r:id="rId68"/>
    <p:sldId id="308" r:id="rId6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DD764-042D-4D08-B6B3-7DD03F800BBC}" type="datetimeFigureOut">
              <a:rPr lang="it-IT" smtClean="0"/>
              <a:t>26/01/2013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7C7AE-0E0E-482C-8AF7-97E1FDE5D1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70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A3A75-36D6-4798-9C8C-F5CAD7DB3308}" type="slidenum">
              <a:rPr lang="it-IT"/>
              <a:pPr/>
              <a:t>14</a:t>
            </a:fld>
            <a:endParaRPr lang="it-IT"/>
          </a:p>
        </p:txBody>
      </p:sp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/>
        <p:txBody>
          <a:bodyPr lIns="91447" tIns="45724" rIns="91447" bIns="45724"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4" rIns="91447" bIns="4572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4588" indent="-230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8196148-502E-4C91-88C5-B60A2ECA23E1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DC136-CA05-4681-AEE7-7363A0F4DA83}" type="slidenum">
              <a:rPr lang="it-IT"/>
              <a:pPr/>
              <a:t>28</a:t>
            </a:fld>
            <a:endParaRPr lang="it-IT"/>
          </a:p>
        </p:txBody>
      </p:sp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/>
        <p:txBody>
          <a:bodyPr lIns="91447" tIns="45724" rIns="91447" bIns="45724"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4" rIns="91447" bIns="4572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4588" indent="-230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9D31C70-0B52-4CE6-B2A7-4DF86A75B81F}" type="slidenum">
              <a:rPr lang="en-US" sz="1200">
                <a:latin typeface="Calibri" pitchFamily="34" charset="0"/>
              </a:rPr>
              <a:pPr algn="r"/>
              <a:t>28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E2CF2-EB62-4008-8392-E89464DC8EFA}" type="slidenum">
              <a:rPr lang="it-IT"/>
              <a:pPr/>
              <a:t>29</a:t>
            </a:fld>
            <a:endParaRPr lang="it-IT"/>
          </a:p>
        </p:txBody>
      </p:sp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/>
        <p:txBody>
          <a:bodyPr lIns="91447" tIns="45724" rIns="91447" bIns="45724"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4" rIns="91447" bIns="4572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4588" indent="-230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9F334ED-35D4-4C13-B612-D40D27C4D25D}" type="slidenum">
              <a:rPr lang="en-US" sz="1200">
                <a:latin typeface="Calibri" pitchFamily="34" charset="0"/>
              </a:rPr>
              <a:pPr algn="r"/>
              <a:t>29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A1FFD-D8B3-4A92-9BE8-1F37ED27C331}" type="slidenum">
              <a:rPr lang="it-IT"/>
              <a:pPr/>
              <a:t>30</a:t>
            </a:fld>
            <a:endParaRPr lang="it-IT"/>
          </a:p>
        </p:txBody>
      </p:sp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/>
        <p:txBody>
          <a:bodyPr lIns="91447" tIns="45724" rIns="91447" bIns="45724"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4" rIns="91447" bIns="4572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4588" indent="-230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4B207B9-FDAA-4B83-A067-7DB30A114526}" type="slidenum">
              <a:rPr lang="en-US" sz="1200">
                <a:latin typeface="Calibri" pitchFamily="34" charset="0"/>
              </a:rPr>
              <a:pPr algn="r"/>
              <a:t>30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44E5F-2254-4163-A966-3DAE5A1F8539}" type="slidenum">
              <a:rPr lang="it-IT"/>
              <a:pPr/>
              <a:t>31</a:t>
            </a:fld>
            <a:endParaRPr lang="it-IT"/>
          </a:p>
        </p:txBody>
      </p:sp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/>
        <p:txBody>
          <a:bodyPr lIns="91447" tIns="45724" rIns="91447" bIns="45724"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4" rIns="91447" bIns="4572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4588" indent="-230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163F146-4289-4420-8388-3D4313E48D93}" type="slidenum">
              <a:rPr lang="en-US" sz="1200">
                <a:latin typeface="Calibri" pitchFamily="34" charset="0"/>
              </a:rPr>
              <a:pPr algn="r"/>
              <a:t>31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3C3B0-FB8B-4E57-BA71-BB261944126A}" type="slidenum">
              <a:rPr lang="it-IT"/>
              <a:pPr/>
              <a:t>50</a:t>
            </a:fld>
            <a:endParaRPr lang="it-IT"/>
          </a:p>
        </p:txBody>
      </p:sp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/>
        <p:txBody>
          <a:bodyPr lIns="91447" tIns="45724" rIns="91447" bIns="45724"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4" rIns="91447" bIns="4572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4588" indent="-230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F4D3910-E72C-4901-8EF7-102F79AA42C2}" type="slidenum">
              <a:rPr lang="en-US" sz="1200">
                <a:latin typeface="Calibri" pitchFamily="34" charset="0"/>
              </a:rPr>
              <a:pPr algn="r"/>
              <a:t>50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D3284-FDA9-432B-9C68-E00EB783E2DA}" type="slidenum">
              <a:rPr lang="it-IT"/>
              <a:pPr/>
              <a:t>51</a:t>
            </a:fld>
            <a:endParaRPr lang="it-IT"/>
          </a:p>
        </p:txBody>
      </p:sp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/>
        <p:txBody>
          <a:bodyPr lIns="91447" tIns="45724" rIns="91447" bIns="45724"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4" rIns="91447" bIns="4572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4588" indent="-230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1498AF4-11B9-427C-88D7-E176E666F87A}" type="slidenum">
              <a:rPr lang="en-US" sz="1200">
                <a:latin typeface="Calibri" pitchFamily="34" charset="0"/>
              </a:rPr>
              <a:pPr algn="r"/>
              <a:t>51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91CEA-C7CC-4E52-8414-D6B96B4A1267}" type="slidenum">
              <a:rPr lang="it-IT"/>
              <a:pPr/>
              <a:t>52</a:t>
            </a:fld>
            <a:endParaRPr lang="it-IT"/>
          </a:p>
        </p:txBody>
      </p:sp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/>
        <p:txBody>
          <a:bodyPr lIns="91447" tIns="45724" rIns="91447" bIns="45724"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4" rIns="91447" bIns="4572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4588" indent="-230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09344E9-F3BC-496D-8B89-A2E927810336}" type="slidenum">
              <a:rPr lang="en-US" sz="1200">
                <a:latin typeface="Calibri" pitchFamily="34" charset="0"/>
              </a:rPr>
              <a:pPr algn="r"/>
              <a:t>52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DC136-CA05-4681-AEE7-7363A0F4DA83}" type="slidenum">
              <a:rPr lang="it-IT"/>
              <a:pPr/>
              <a:t>56</a:t>
            </a:fld>
            <a:endParaRPr lang="it-IT"/>
          </a:p>
        </p:txBody>
      </p:sp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/>
        <p:txBody>
          <a:bodyPr lIns="91447" tIns="45724" rIns="91447" bIns="45724"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4" rIns="91447" bIns="4572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4588" indent="-230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9D31C70-0B52-4CE6-B2A7-4DF86A75B81F}" type="slidenum">
              <a:rPr lang="en-US" sz="1200">
                <a:latin typeface="Calibri" pitchFamily="34" charset="0"/>
              </a:rPr>
              <a:pPr algn="r"/>
              <a:t>56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0F810-D244-443A-80B7-260E802004F9}" type="slidenum">
              <a:rPr lang="it-IT"/>
              <a:pPr/>
              <a:t>15</a:t>
            </a:fld>
            <a:endParaRPr lang="it-IT"/>
          </a:p>
        </p:txBody>
      </p:sp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/>
        <p:txBody>
          <a:bodyPr lIns="91447" tIns="45724" rIns="91447" bIns="45724"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4" rIns="91447" bIns="4572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4588" indent="-230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3BC6D9A-7318-48E9-ABEB-A6FB3CED6C70}" type="slidenum">
              <a:rPr lang="en-US" sz="1200">
                <a:latin typeface="Calibri" pitchFamily="34" charset="0"/>
              </a:rPr>
              <a:pPr algn="r"/>
              <a:t>15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5FB2C-DD04-406F-982E-6720EFBACEFB}" type="slidenum">
              <a:rPr lang="it-IT"/>
              <a:pPr/>
              <a:t>21</a:t>
            </a:fld>
            <a:endParaRPr lang="it-IT"/>
          </a:p>
        </p:txBody>
      </p:sp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/>
        <p:txBody>
          <a:bodyPr lIns="91447" tIns="45724" rIns="91447" bIns="45724"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4" rIns="91447" bIns="4572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4588" indent="-230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1A4D529-924B-4728-8790-209A6BCA8A44}" type="slidenum">
              <a:rPr lang="en-US" sz="1200">
                <a:latin typeface="Calibri" pitchFamily="34" charset="0"/>
              </a:rPr>
              <a:pPr algn="r"/>
              <a:t>21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48954-A22F-4857-ADFF-D049084E48FD}" type="slidenum">
              <a:rPr lang="it-IT"/>
              <a:pPr/>
              <a:t>22</a:t>
            </a:fld>
            <a:endParaRPr lang="it-IT"/>
          </a:p>
        </p:txBody>
      </p:sp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/>
        <p:txBody>
          <a:bodyPr lIns="91447" tIns="45724" rIns="91447" bIns="45724"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4" rIns="91447" bIns="4572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4588" indent="-230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13446FD-A0BC-4473-A09A-2223477A7166}" type="slidenum">
              <a:rPr lang="en-US" sz="1200">
                <a:latin typeface="Calibri" pitchFamily="34" charset="0"/>
              </a:rPr>
              <a:pPr algn="r"/>
              <a:t>22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3E921-B3D1-4CA9-B585-3D5451E54CA5}" type="slidenum">
              <a:rPr lang="it-IT"/>
              <a:pPr/>
              <a:t>23</a:t>
            </a:fld>
            <a:endParaRPr lang="it-IT"/>
          </a:p>
        </p:txBody>
      </p:sp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/>
        <p:txBody>
          <a:bodyPr lIns="91447" tIns="45724" rIns="91447" bIns="45724"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4" rIns="91447" bIns="4572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4588" indent="-230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C058D76-EE94-4936-BF20-4F6F9E683694}" type="slidenum">
              <a:rPr lang="en-US" sz="1200">
                <a:latin typeface="Calibri" pitchFamily="34" charset="0"/>
              </a:rPr>
              <a:pPr algn="r"/>
              <a:t>23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D3284-FDA9-432B-9C68-E00EB783E2DA}" type="slidenum">
              <a:rPr lang="it-IT"/>
              <a:pPr/>
              <a:t>24</a:t>
            </a:fld>
            <a:endParaRPr lang="it-IT"/>
          </a:p>
        </p:txBody>
      </p:sp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/>
        <p:txBody>
          <a:bodyPr lIns="91447" tIns="45724" rIns="91447" bIns="45724"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4" rIns="91447" bIns="4572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4588" indent="-230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1498AF4-11B9-427C-88D7-E176E666F87A}" type="slidenum">
              <a:rPr lang="en-US" sz="1200">
                <a:latin typeface="Calibri" pitchFamily="34" charset="0"/>
              </a:rPr>
              <a:pPr algn="r"/>
              <a:t>24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E2CF2-EB62-4008-8392-E89464DC8EFA}" type="slidenum">
              <a:rPr lang="it-IT"/>
              <a:pPr/>
              <a:t>25</a:t>
            </a:fld>
            <a:endParaRPr lang="it-IT"/>
          </a:p>
        </p:txBody>
      </p:sp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/>
        <p:txBody>
          <a:bodyPr lIns="91447" tIns="45724" rIns="91447" bIns="45724"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4" rIns="91447" bIns="4572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4588" indent="-230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9F334ED-35D4-4C13-B612-D40D27C4D25D}" type="slidenum">
              <a:rPr lang="en-US" sz="1200">
                <a:latin typeface="Calibri" pitchFamily="34" charset="0"/>
              </a:rPr>
              <a:pPr algn="r"/>
              <a:t>25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0BF1-25C3-4850-82ED-08CF12691971}" type="slidenum">
              <a:rPr lang="it-IT"/>
              <a:pPr/>
              <a:t>26</a:t>
            </a:fld>
            <a:endParaRPr lang="it-IT"/>
          </a:p>
        </p:txBody>
      </p:sp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/>
        <p:txBody>
          <a:bodyPr lIns="91447" tIns="45724" rIns="91447" bIns="45724"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4" rIns="91447" bIns="4572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4588" indent="-230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37AE5F3-ED5C-4DCF-A795-88D0E0102C5E}" type="slidenum">
              <a:rPr lang="en-US" sz="1200">
                <a:latin typeface="Calibri" pitchFamily="34" charset="0"/>
              </a:rPr>
              <a:pPr algn="r"/>
              <a:t>26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2B485-7BFE-4E2D-923D-BC6A570408F5}" type="slidenum">
              <a:rPr lang="it-IT"/>
              <a:pPr/>
              <a:t>27</a:t>
            </a:fld>
            <a:endParaRPr lang="it-IT"/>
          </a:p>
        </p:txBody>
      </p:sp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/>
        <p:txBody>
          <a:bodyPr lIns="91447" tIns="45724" rIns="91447" bIns="45724"/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7" tIns="45724" rIns="91447" bIns="45724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4588" indent="-2301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5696E73-0A18-4584-A4DE-B691362CB440}" type="slidenum">
              <a:rPr lang="en-US" sz="1200">
                <a:latin typeface="Calibri" pitchFamily="34" charset="0"/>
              </a:rPr>
              <a:pPr algn="r"/>
              <a:t>27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230-F0D4-4BC8-B123-48C82BC529A6}" type="datetimeFigureOut">
              <a:rPr lang="it-IT" smtClean="0"/>
              <a:t>26/01/2013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2-D450-424C-BABF-27B3384D90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16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230-F0D4-4BC8-B123-48C82BC529A6}" type="datetimeFigureOut">
              <a:rPr lang="it-IT" smtClean="0"/>
              <a:t>26/01/2013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2-D450-424C-BABF-27B3384D90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6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230-F0D4-4BC8-B123-48C82BC529A6}" type="datetimeFigureOut">
              <a:rPr lang="it-IT" smtClean="0"/>
              <a:t>26/01/2013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2-D450-424C-BABF-27B3384D90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74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230-F0D4-4BC8-B123-48C82BC529A6}" type="datetimeFigureOut">
              <a:rPr lang="it-IT" smtClean="0"/>
              <a:t>26/01/2013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2-D450-424C-BABF-27B3384D90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58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230-F0D4-4BC8-B123-48C82BC529A6}" type="datetimeFigureOut">
              <a:rPr lang="it-IT" smtClean="0"/>
              <a:t>26/01/2013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2-D450-424C-BABF-27B3384D90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20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230-F0D4-4BC8-B123-48C82BC529A6}" type="datetimeFigureOut">
              <a:rPr lang="it-IT" smtClean="0"/>
              <a:t>26/01/2013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2-D450-424C-BABF-27B3384D90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88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230-F0D4-4BC8-B123-48C82BC529A6}" type="datetimeFigureOut">
              <a:rPr lang="it-IT" smtClean="0"/>
              <a:t>26/01/2013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2-D450-424C-BABF-27B3384D90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79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230-F0D4-4BC8-B123-48C82BC529A6}" type="datetimeFigureOut">
              <a:rPr lang="it-IT" smtClean="0"/>
              <a:t>26/01/2013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2-D450-424C-BABF-27B3384D90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2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230-F0D4-4BC8-B123-48C82BC529A6}" type="datetimeFigureOut">
              <a:rPr lang="it-IT" smtClean="0"/>
              <a:t>26/01/2013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2-D450-424C-BABF-27B3384D90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57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230-F0D4-4BC8-B123-48C82BC529A6}" type="datetimeFigureOut">
              <a:rPr lang="it-IT" smtClean="0"/>
              <a:t>26/01/2013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2-D450-424C-BABF-27B3384D90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54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230-F0D4-4BC8-B123-48C82BC529A6}" type="datetimeFigureOut">
              <a:rPr lang="it-IT" smtClean="0"/>
              <a:t>26/01/2013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99E2-D450-424C-BABF-27B3384D90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97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3230-F0D4-4BC8-B123-48C82BC529A6}" type="datetimeFigureOut">
              <a:rPr lang="it-IT" smtClean="0"/>
              <a:t>26/01/2013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99E2-D450-424C-BABF-27B3384D90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49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.jpeg"/><Relationship Id="rId5" Type="http://schemas.openxmlformats.org/officeDocument/2006/relationships/image" Target="../media/image4.wmf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4" Type="http://schemas.openxmlformats.org/officeDocument/2006/relationships/image" Target="../media/image4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1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11560" y="836712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/>
              <a:t>Input-</a:t>
            </a:r>
            <a:r>
              <a:rPr lang="it-IT" sz="5400" b="1" dirty="0" err="1" smtClean="0"/>
              <a:t>shrinking</a:t>
            </a:r>
            <a:r>
              <a:rPr lang="it-IT" sz="5400" b="1" dirty="0" smtClean="0"/>
              <a:t> </a:t>
            </a:r>
            <a:r>
              <a:rPr lang="it-IT" sz="5400" b="1" dirty="0" err="1" smtClean="0"/>
              <a:t>functions</a:t>
            </a:r>
            <a:r>
              <a:rPr lang="it-IT" sz="5400" b="1" dirty="0" smtClean="0"/>
              <a:t>: </a:t>
            </a:r>
            <a:r>
              <a:rPr lang="it-IT" sz="5400" b="1" dirty="0" err="1" smtClean="0"/>
              <a:t>theory</a:t>
            </a:r>
            <a:r>
              <a:rPr lang="it-IT" sz="5400" b="1" dirty="0" smtClean="0"/>
              <a:t> and </a:t>
            </a:r>
            <a:r>
              <a:rPr lang="it-IT" sz="5400" b="1" dirty="0" err="1" smtClean="0"/>
              <a:t>application</a:t>
            </a:r>
            <a:endParaRPr lang="it-IT" sz="5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835696" y="2854511"/>
            <a:ext cx="540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/>
              <a:t>PhD</a:t>
            </a:r>
            <a:r>
              <a:rPr lang="it-IT" sz="3200" dirty="0" smtClean="0"/>
              <a:t> candidate: Francesco </a:t>
            </a:r>
            <a:r>
              <a:rPr lang="it-IT" sz="3200" dirty="0" err="1" smtClean="0"/>
              <a:t>Davì</a:t>
            </a: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61851" y="4744889"/>
            <a:ext cx="3564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err="1" smtClean="0"/>
              <a:t>Thesis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committee</a:t>
            </a:r>
            <a:r>
              <a:rPr lang="it-IT" sz="2000" dirty="0" smtClean="0"/>
              <a:t>:	</a:t>
            </a:r>
          </a:p>
          <a:p>
            <a:r>
              <a:rPr lang="it-IT" sz="2000" dirty="0" smtClean="0"/>
              <a:t>Dr. Stefan </a:t>
            </a:r>
            <a:r>
              <a:rPr lang="it-IT" sz="2000" dirty="0" err="1" smtClean="0"/>
              <a:t>Dziembowski</a:t>
            </a:r>
            <a:r>
              <a:rPr lang="it-IT" sz="2000" dirty="0" smtClean="0"/>
              <a:t> (</a:t>
            </a:r>
            <a:r>
              <a:rPr lang="it-IT" sz="2000" dirty="0" err="1" smtClean="0"/>
              <a:t>advisor</a:t>
            </a:r>
            <a:r>
              <a:rPr lang="it-IT" sz="2000" dirty="0" smtClean="0"/>
              <a:t>)</a:t>
            </a:r>
          </a:p>
          <a:p>
            <a:r>
              <a:rPr lang="it-IT" sz="2000" dirty="0" smtClean="0"/>
              <a:t>Prof. Luigi Vincenzo Mancini</a:t>
            </a:r>
          </a:p>
          <a:p>
            <a:r>
              <a:rPr lang="it-IT" sz="2000" dirty="0" smtClean="0"/>
              <a:t>Prof. Alessandro Mei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264040" y="4744888"/>
            <a:ext cx="284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err="1" smtClean="0"/>
              <a:t>Reviewers</a:t>
            </a:r>
            <a:r>
              <a:rPr lang="it-IT" sz="2000" dirty="0" smtClean="0"/>
              <a:t>:	</a:t>
            </a:r>
          </a:p>
          <a:p>
            <a:r>
              <a:rPr lang="it-IT" sz="2000" dirty="0" smtClean="0"/>
              <a:t>Prof. </a:t>
            </a:r>
            <a:r>
              <a:rPr lang="it-IT" sz="2000" dirty="0" err="1" smtClean="0"/>
              <a:t>Mirosław</a:t>
            </a:r>
            <a:r>
              <a:rPr lang="it-IT" sz="2000" dirty="0" smtClean="0"/>
              <a:t> </a:t>
            </a:r>
            <a:r>
              <a:rPr lang="it-IT" sz="2000" dirty="0" err="1" smtClean="0"/>
              <a:t>Kutiłowski</a:t>
            </a:r>
            <a:endParaRPr lang="it-IT" sz="2000" dirty="0" smtClean="0"/>
          </a:p>
          <a:p>
            <a:r>
              <a:rPr lang="it-IT" sz="2000" dirty="0" smtClean="0"/>
              <a:t>Dr. Ivan Visconti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05002" y="6374735"/>
            <a:ext cx="700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Rome, 02/03/2012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943787" y="360929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Computer Science </a:t>
            </a:r>
            <a:r>
              <a:rPr lang="it-IT" sz="1600" dirty="0" err="1" smtClean="0"/>
              <a:t>Department</a:t>
            </a:r>
            <a:endParaRPr lang="it-IT" sz="1600" dirty="0" smtClean="0"/>
          </a:p>
          <a:p>
            <a:pPr algn="ctr"/>
            <a:r>
              <a:rPr lang="it-IT" sz="1600" i="1" dirty="0" smtClean="0"/>
              <a:t>Sapienza</a:t>
            </a:r>
            <a:r>
              <a:rPr lang="it-IT" sz="1600" dirty="0" smtClean="0"/>
              <a:t> </a:t>
            </a:r>
            <a:r>
              <a:rPr lang="it-IT" sz="1600" dirty="0" err="1" smtClean="0"/>
              <a:t>University</a:t>
            </a:r>
            <a:r>
              <a:rPr lang="it-IT" sz="1600" dirty="0" smtClean="0"/>
              <a:t> of Rome</a:t>
            </a:r>
          </a:p>
        </p:txBody>
      </p:sp>
      <p:pic>
        <p:nvPicPr>
          <p:cNvPr id="11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307709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t-IT" b="1" dirty="0" smtClean="0"/>
              <a:t>Black-box model</a:t>
            </a:r>
            <a:endParaRPr lang="it-IT" sz="2000" b="1" dirty="0"/>
          </a:p>
        </p:txBody>
      </p:sp>
      <p:pic>
        <p:nvPicPr>
          <p:cNvPr id="7" name="Picture 4" descr="MCj043485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05" y="2184484"/>
            <a:ext cx="1003031" cy="100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Cj0423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59" y="1943908"/>
            <a:ext cx="1343893" cy="147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bo 8"/>
          <p:cNvSpPr/>
          <p:nvPr/>
        </p:nvSpPr>
        <p:spPr>
          <a:xfrm>
            <a:off x="6371288" y="2034261"/>
            <a:ext cx="1448746" cy="1295424"/>
          </a:xfrm>
          <a:prstGeom prst="cub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>
            <a:off x="3300114" y="2143731"/>
            <a:ext cx="22322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rot="10800000">
            <a:off x="3300114" y="3327079"/>
            <a:ext cx="22322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200215" y="1435845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X</a:t>
            </a:r>
            <a:endParaRPr lang="it-IT" sz="40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200214" y="2614677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Y</a:t>
            </a:r>
            <a:endParaRPr lang="it-IT" sz="40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054807" y="4509120"/>
            <a:ext cx="5325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No information </a:t>
            </a:r>
            <a:r>
              <a:rPr lang="it-IT" sz="2800" dirty="0" err="1" smtClean="0"/>
              <a:t>about</a:t>
            </a:r>
            <a:r>
              <a:rPr lang="it-IT" sz="2800" dirty="0" smtClean="0"/>
              <a:t> </a:t>
            </a:r>
          </a:p>
          <a:p>
            <a:pPr algn="ctr"/>
            <a:r>
              <a:rPr lang="it-IT" sz="2800" dirty="0" smtClean="0"/>
              <a:t>the </a:t>
            </a:r>
            <a:r>
              <a:rPr lang="it-IT" sz="2800" dirty="0" err="1" smtClean="0"/>
              <a:t>internal</a:t>
            </a:r>
            <a:r>
              <a:rPr lang="it-IT" sz="2800" dirty="0" smtClean="0"/>
              <a:t> state of the </a:t>
            </a:r>
            <a:r>
              <a:rPr lang="it-IT" sz="2800" dirty="0" err="1" smtClean="0"/>
              <a:t>cryptosystem</a:t>
            </a:r>
            <a:endParaRPr lang="it-IT" sz="28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840173" y="1997543"/>
            <a:ext cx="115212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chooses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840175" y="3183056"/>
            <a:ext cx="115212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receives</a:t>
            </a:r>
            <a:endParaRPr lang="it-IT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19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6591605" y="254493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CRYPTO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1762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  <p:bldP spid="15" grpId="0"/>
      <p:bldP spid="16" grpId="0" animBg="1"/>
      <p:bldP spid="17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t-IT" b="1" dirty="0" smtClean="0"/>
              <a:t>Information </a:t>
            </a:r>
            <a:r>
              <a:rPr lang="it-IT" b="1" dirty="0" err="1" smtClean="0"/>
              <a:t>leakage</a:t>
            </a:r>
            <a:endParaRPr lang="it-IT" sz="2000" b="1" dirty="0"/>
          </a:p>
        </p:txBody>
      </p:sp>
      <p:pic>
        <p:nvPicPr>
          <p:cNvPr id="8" name="Picture 7" descr="MCj042384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59" y="1640032"/>
            <a:ext cx="1271885" cy="139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2 10"/>
          <p:cNvCxnSpPr/>
          <p:nvPr/>
        </p:nvCxnSpPr>
        <p:spPr>
          <a:xfrm>
            <a:off x="3084090" y="1873543"/>
            <a:ext cx="22322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rot="10800000">
            <a:off x="3084090" y="3056891"/>
            <a:ext cx="22322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984190" y="1165657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X</a:t>
            </a:r>
            <a:endParaRPr lang="it-IT" sz="40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690285" y="2344489"/>
            <a:ext cx="101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Y, </a:t>
            </a:r>
            <a:r>
              <a:rPr lang="el-GR" sz="4000" b="1" dirty="0" smtClean="0"/>
              <a:t>λ</a:t>
            </a:r>
            <a:r>
              <a:rPr lang="it-IT" sz="4000" b="1" dirty="0" smtClean="0"/>
              <a:t> </a:t>
            </a:r>
            <a:endParaRPr lang="it-IT" sz="40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025744" y="3429000"/>
            <a:ext cx="7362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During</a:t>
            </a:r>
            <a:r>
              <a:rPr lang="it-IT" sz="2400" dirty="0" smtClean="0"/>
              <a:t> the </a:t>
            </a:r>
            <a:r>
              <a:rPr lang="it-IT" sz="2400" dirty="0" err="1" smtClean="0"/>
              <a:t>execution</a:t>
            </a:r>
            <a:r>
              <a:rPr lang="it-IT" sz="2400" dirty="0" smtClean="0"/>
              <a:t>, the </a:t>
            </a:r>
            <a:r>
              <a:rPr lang="it-IT" sz="2400" dirty="0" err="1" smtClean="0"/>
              <a:t>adversary</a:t>
            </a:r>
            <a:r>
              <a:rPr lang="it-IT" sz="2400" dirty="0" smtClean="0"/>
              <a:t> can </a:t>
            </a:r>
            <a:r>
              <a:rPr lang="it-IT" sz="2400" dirty="0" err="1" smtClean="0"/>
              <a:t>measure</a:t>
            </a:r>
            <a:r>
              <a:rPr lang="it-IT" sz="2400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400" dirty="0" err="1" smtClean="0"/>
              <a:t>Power</a:t>
            </a:r>
            <a:r>
              <a:rPr lang="it-IT" sz="2400" dirty="0" smtClean="0"/>
              <a:t> </a:t>
            </a:r>
            <a:r>
              <a:rPr lang="it-IT" sz="2400" dirty="0" err="1" smtClean="0"/>
              <a:t>consumption</a:t>
            </a:r>
            <a:endParaRPr lang="it-IT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it-IT" sz="2400" dirty="0" err="1" smtClean="0"/>
              <a:t>Electromagnetic</a:t>
            </a:r>
            <a:r>
              <a:rPr lang="it-IT" sz="2400" dirty="0" smtClean="0"/>
              <a:t> </a:t>
            </a:r>
            <a:r>
              <a:rPr lang="it-IT" sz="2400" dirty="0" err="1" smtClean="0"/>
              <a:t>radiation</a:t>
            </a:r>
            <a:endParaRPr lang="it-IT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it-IT" sz="2400" dirty="0" smtClean="0"/>
              <a:t>Time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400" dirty="0" smtClean="0"/>
              <a:t>Sound</a:t>
            </a:r>
          </a:p>
        </p:txBody>
      </p:sp>
      <p:pic>
        <p:nvPicPr>
          <p:cNvPr id="16" name="Picture 3" descr="MPj04012840000[1]"/>
          <p:cNvPicPr>
            <a:picLocks noChangeAspect="1" noChangeArrowheads="1"/>
          </p:cNvPicPr>
          <p:nvPr/>
        </p:nvPicPr>
        <p:blipFill>
          <a:blip r:embed="rId3" cstate="print">
            <a:lum bright="60000" contrast="-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19" y="1907808"/>
            <a:ext cx="1546459" cy="11292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050404" y="1302396"/>
            <a:ext cx="198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MACHINE</a:t>
            </a:r>
          </a:p>
          <a:p>
            <a:pPr algn="ctr"/>
            <a:r>
              <a:rPr lang="it-IT" dirty="0" smtClean="0"/>
              <a:t>(PC, </a:t>
            </a:r>
            <a:r>
              <a:rPr lang="it-IT" dirty="0" err="1" smtClean="0"/>
              <a:t>Smartcard</a:t>
            </a:r>
            <a:r>
              <a:rPr lang="it-IT" dirty="0" smtClean="0"/>
              <a:t>,…)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06799" y="3312397"/>
            <a:ext cx="5706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0" dirty="0" smtClean="0"/>
              <a:t>}</a:t>
            </a:r>
            <a:endParaRPr lang="it-IT" sz="15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689679" y="4149079"/>
            <a:ext cx="2087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Side-</a:t>
            </a:r>
            <a:r>
              <a:rPr lang="it-IT" sz="2800" b="1" dirty="0" err="1" smtClean="0"/>
              <a:t>channel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attacks</a:t>
            </a:r>
            <a:endParaRPr lang="it-IT" sz="28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3685872" y="1688877"/>
            <a:ext cx="115212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chooses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624150" y="2899952"/>
            <a:ext cx="115212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receives</a:t>
            </a:r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83568" y="5702820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err="1" smtClean="0"/>
              <a:t>Even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partial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leakage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suffices</a:t>
            </a:r>
            <a:r>
              <a:rPr lang="it-IT" sz="2200" b="1" dirty="0" smtClean="0"/>
              <a:t> to </a:t>
            </a:r>
            <a:r>
              <a:rPr lang="it-IT" sz="2200" b="1" dirty="0" err="1" smtClean="0"/>
              <a:t>completely</a:t>
            </a:r>
            <a:r>
              <a:rPr lang="it-IT" sz="2200" b="1" dirty="0" smtClean="0"/>
              <a:t> break a </a:t>
            </a:r>
            <a:r>
              <a:rPr lang="it-IT" sz="2200" b="1" dirty="0" err="1" smtClean="0"/>
              <a:t>scheme</a:t>
            </a:r>
            <a:endParaRPr lang="it-IT" sz="2200" b="1" dirty="0"/>
          </a:p>
        </p:txBody>
      </p:sp>
      <p:sp>
        <p:nvSpPr>
          <p:cNvPr id="21" name="Ovale 20"/>
          <p:cNvSpPr/>
          <p:nvPr/>
        </p:nvSpPr>
        <p:spPr>
          <a:xfrm>
            <a:off x="780862" y="548680"/>
            <a:ext cx="7381805" cy="771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2 23"/>
          <p:cNvCxnSpPr/>
          <p:nvPr/>
        </p:nvCxnSpPr>
        <p:spPr>
          <a:xfrm flipH="1">
            <a:off x="4618010" y="1302396"/>
            <a:ext cx="1432394" cy="140146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e 29"/>
          <p:cNvSpPr/>
          <p:nvPr/>
        </p:nvSpPr>
        <p:spPr>
          <a:xfrm>
            <a:off x="4103948" y="2379141"/>
            <a:ext cx="504056" cy="564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37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pic>
        <p:nvPicPr>
          <p:cNvPr id="7" name="Picture 4" descr="MCj0434858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05" y="2155173"/>
            <a:ext cx="824889" cy="82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asellaDiTesto 37"/>
          <p:cNvSpPr txBox="1"/>
          <p:nvPr/>
        </p:nvSpPr>
        <p:spPr>
          <a:xfrm>
            <a:off x="6591605" y="240869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CRYPTO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0551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  <p:bldP spid="17" grpId="0"/>
      <p:bldP spid="18" grpId="0" animBg="1"/>
      <p:bldP spid="19" grpId="0" animBg="1"/>
      <p:bldP spid="20" grpId="0"/>
      <p:bldP spid="21" grpId="0" animBg="1"/>
      <p:bldP spid="30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t-IT" b="1" dirty="0" smtClean="0"/>
              <a:t>Side-</a:t>
            </a:r>
            <a:r>
              <a:rPr lang="it-IT" b="1" dirty="0" err="1" smtClean="0"/>
              <a:t>channel</a:t>
            </a:r>
            <a:r>
              <a:rPr lang="it-IT" b="1" dirty="0" smtClean="0"/>
              <a:t> </a:t>
            </a:r>
            <a:r>
              <a:rPr lang="it-IT" b="1" dirty="0" err="1" smtClean="0"/>
              <a:t>attacks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/>
              <a:t>Exploit </a:t>
            </a:r>
            <a:r>
              <a:rPr lang="it-IT" sz="2800" dirty="0" err="1" smtClean="0"/>
              <a:t>physical</a:t>
            </a:r>
            <a:r>
              <a:rPr lang="it-IT" sz="2800" dirty="0" smtClean="0"/>
              <a:t> </a:t>
            </a:r>
            <a:r>
              <a:rPr lang="en-US" sz="2800" dirty="0" smtClean="0"/>
              <a:t>measurements </a:t>
            </a:r>
            <a:r>
              <a:rPr lang="en-US" sz="2800" dirty="0"/>
              <a:t>on real </a:t>
            </a:r>
            <a:r>
              <a:rPr lang="en-US" sz="2800" dirty="0" smtClean="0"/>
              <a:t>devices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800" b="1" dirty="0" smtClean="0"/>
              <a:t>Practitioners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r>
              <a:rPr lang="en-US" sz="2800" dirty="0" smtClean="0"/>
              <a:t>find countermeasures (and exploit </a:t>
            </a:r>
            <a:r>
              <a:rPr lang="en-US" sz="2800" dirty="0"/>
              <a:t>new </a:t>
            </a:r>
            <a:r>
              <a:rPr lang="en-US" sz="2800" dirty="0" smtClean="0"/>
              <a:t>attacks)</a:t>
            </a:r>
          </a:p>
          <a:p>
            <a:r>
              <a:rPr lang="en-US" sz="2800" dirty="0" smtClean="0"/>
              <a:t>mostly ad-hoc</a:t>
            </a:r>
          </a:p>
          <a:p>
            <a:r>
              <a:rPr lang="en-US" sz="2800" dirty="0" smtClean="0"/>
              <a:t>often without </a:t>
            </a:r>
            <a:r>
              <a:rPr lang="en-US" sz="2800" dirty="0"/>
              <a:t>a formal proof of </a:t>
            </a:r>
            <a:r>
              <a:rPr lang="en-US" sz="2800" dirty="0" smtClean="0"/>
              <a:t>security</a:t>
            </a:r>
          </a:p>
          <a:p>
            <a:r>
              <a:rPr lang="en-US" sz="2800" dirty="0" smtClean="0"/>
              <a:t>cannot </a:t>
            </a:r>
            <a:r>
              <a:rPr lang="en-US" sz="2800" dirty="0"/>
              <a:t>provide security </a:t>
            </a:r>
            <a:r>
              <a:rPr lang="en-US" sz="2800" dirty="0" smtClean="0"/>
              <a:t>against </a:t>
            </a:r>
            <a:r>
              <a:rPr lang="it-IT" sz="2800" dirty="0" err="1" smtClean="0"/>
              <a:t>all</a:t>
            </a:r>
            <a:r>
              <a:rPr lang="it-IT" sz="2800" dirty="0" smtClean="0"/>
              <a:t> </a:t>
            </a:r>
            <a:r>
              <a:rPr lang="it-IT" sz="2800" dirty="0" err="1"/>
              <a:t>possible</a:t>
            </a:r>
            <a:r>
              <a:rPr lang="it-IT" sz="2800" dirty="0"/>
              <a:t> </a:t>
            </a:r>
            <a:r>
              <a:rPr lang="it-IT" sz="2800" dirty="0" err="1" smtClean="0"/>
              <a:t>attacks</a:t>
            </a:r>
            <a:endParaRPr lang="it-IT" sz="2800" dirty="0" smtClean="0"/>
          </a:p>
          <a:p>
            <a:pPr marL="0" indent="0">
              <a:buNone/>
            </a:pPr>
            <a:endParaRPr lang="it-IT" sz="2000" dirty="0"/>
          </a:p>
          <a:p>
            <a:pPr marL="0" indent="0" algn="ctr">
              <a:buNone/>
            </a:pPr>
            <a:r>
              <a:rPr lang="it-IT" sz="2800" dirty="0" err="1" smtClean="0"/>
              <a:t>Recent</a:t>
            </a:r>
            <a:r>
              <a:rPr lang="it-IT" sz="2800" dirty="0" smtClean="0"/>
              <a:t> trend: </a:t>
            </a:r>
            <a:r>
              <a:rPr lang="it-IT" sz="2800" b="1" dirty="0" err="1" smtClean="0"/>
              <a:t>extend</a:t>
            </a:r>
            <a:r>
              <a:rPr lang="it-IT" sz="2800" dirty="0" smtClean="0"/>
              <a:t> the </a:t>
            </a:r>
            <a:r>
              <a:rPr lang="it-IT" sz="2800" dirty="0" err="1" smtClean="0"/>
              <a:t>realm</a:t>
            </a:r>
            <a:r>
              <a:rPr lang="it-IT" sz="2800" dirty="0" smtClean="0"/>
              <a:t> of </a:t>
            </a:r>
            <a:r>
              <a:rPr lang="it-IT" sz="2800" dirty="0" err="1" smtClean="0"/>
              <a:t>provable</a:t>
            </a:r>
            <a:r>
              <a:rPr lang="it-IT" sz="2800" dirty="0" smtClean="0"/>
              <a:t> security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8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4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Leakage-Resilient</a:t>
            </a:r>
            <a:r>
              <a:rPr lang="it-IT" b="1" dirty="0" smtClean="0"/>
              <a:t> </a:t>
            </a:r>
            <a:r>
              <a:rPr lang="it-IT" b="1" dirty="0" err="1" smtClean="0"/>
              <a:t>Cryptography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1200" b="1" dirty="0"/>
          </a:p>
          <a:p>
            <a:pPr marL="0" indent="0" algn="ctr">
              <a:buNone/>
            </a:pPr>
            <a:r>
              <a:rPr lang="it-IT" sz="3600" b="1" dirty="0" smtClean="0"/>
              <a:t>Design </a:t>
            </a:r>
            <a:r>
              <a:rPr lang="it-IT" sz="3600" b="1" dirty="0" err="1" smtClean="0"/>
              <a:t>protocols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that</a:t>
            </a:r>
            <a:r>
              <a:rPr lang="it-IT" sz="3600" b="1" dirty="0" smtClean="0"/>
              <a:t> are </a:t>
            </a:r>
            <a:r>
              <a:rPr lang="it-IT" sz="3600" b="1" dirty="0" err="1" smtClean="0">
                <a:solidFill>
                  <a:srgbClr val="FF0000"/>
                </a:solidFill>
              </a:rPr>
              <a:t>secure</a:t>
            </a:r>
            <a:r>
              <a:rPr lang="it-IT" sz="36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endParaRPr lang="it-IT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sz="3600" b="1" dirty="0" err="1" smtClean="0"/>
              <a:t>even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if</a:t>
            </a:r>
            <a:r>
              <a:rPr lang="it-IT" sz="3600" b="1" dirty="0" smtClean="0"/>
              <a:t> </a:t>
            </a:r>
          </a:p>
          <a:p>
            <a:pPr marL="0" indent="0" algn="ctr">
              <a:buNone/>
            </a:pPr>
            <a:endParaRPr lang="it-IT" sz="2800" b="1" dirty="0"/>
          </a:p>
          <a:p>
            <a:pPr marL="0" indent="0" algn="ctr">
              <a:buNone/>
            </a:pPr>
            <a:r>
              <a:rPr lang="it-IT" sz="3600" b="1" dirty="0" err="1" smtClean="0"/>
              <a:t>they</a:t>
            </a:r>
            <a:r>
              <a:rPr lang="it-IT" sz="3600" b="1" dirty="0" smtClean="0"/>
              <a:t> are </a:t>
            </a:r>
            <a:r>
              <a:rPr lang="it-IT" sz="3600" b="1" dirty="0" err="1" smtClean="0">
                <a:solidFill>
                  <a:srgbClr val="FF0000"/>
                </a:solidFill>
              </a:rPr>
              <a:t>implemented</a:t>
            </a:r>
            <a:r>
              <a:rPr lang="it-IT" sz="3600" b="1" dirty="0" smtClean="0">
                <a:solidFill>
                  <a:srgbClr val="FF0000"/>
                </a:solidFill>
              </a:rPr>
              <a:t> </a:t>
            </a:r>
            <a:r>
              <a:rPr lang="it-IT" sz="3600" b="1" dirty="0" smtClean="0"/>
              <a:t>on </a:t>
            </a:r>
          </a:p>
          <a:p>
            <a:pPr marL="0" indent="0" algn="ctr">
              <a:buNone/>
            </a:pPr>
            <a:r>
              <a:rPr lang="it-IT" sz="3600" b="1" dirty="0" err="1" smtClean="0"/>
              <a:t>machines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that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may</a:t>
            </a:r>
            <a:r>
              <a:rPr lang="it-IT" sz="3600" b="1" dirty="0" smtClean="0"/>
              <a:t> </a:t>
            </a:r>
            <a:r>
              <a:rPr lang="it-IT" sz="3600" b="1" dirty="0" err="1" smtClean="0">
                <a:solidFill>
                  <a:srgbClr val="FF0000"/>
                </a:solidFill>
              </a:rPr>
              <a:t>leak</a:t>
            </a:r>
            <a:r>
              <a:rPr lang="it-IT" sz="3600" b="1" dirty="0" smtClean="0">
                <a:solidFill>
                  <a:srgbClr val="FF0000"/>
                </a:solidFill>
              </a:rPr>
              <a:t> information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7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ctrTitle" idx="4294967295"/>
          </p:nvPr>
        </p:nvSpPr>
        <p:spPr>
          <a:xfrm>
            <a:off x="-180975" y="188913"/>
            <a:ext cx="9577388" cy="1152525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Calibri" pitchFamily="34" charset="0"/>
              </a:rPr>
              <a:t>Leakage-Resilient Cryptography</a:t>
            </a:r>
            <a:r>
              <a:rPr lang="en-US" sz="3600" b="1" dirty="0">
                <a:latin typeface="Calibri" pitchFamily="34" charset="0"/>
              </a:rPr>
              <a:t>: The Models</a:t>
            </a:r>
          </a:p>
        </p:txBody>
      </p:sp>
      <p:sp>
        <p:nvSpPr>
          <p:cNvPr id="110599" name="Oval 7"/>
          <p:cNvSpPr>
            <a:spLocks noChangeArrowheads="1"/>
          </p:cNvSpPr>
          <p:nvPr/>
        </p:nvSpPr>
        <p:spPr bwMode="auto">
          <a:xfrm>
            <a:off x="679680" y="2396987"/>
            <a:ext cx="4608512" cy="59621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0600" name="AutoShape 8"/>
          <p:cNvSpPr>
            <a:spLocks noChangeArrowheads="1"/>
          </p:cNvSpPr>
          <p:nvPr/>
        </p:nvSpPr>
        <p:spPr bwMode="auto">
          <a:xfrm>
            <a:off x="5256212" y="1125538"/>
            <a:ext cx="3240088" cy="863600"/>
          </a:xfrm>
          <a:prstGeom prst="wedgeRectCallout">
            <a:avLst>
              <a:gd name="adj1" fmla="val -90966"/>
              <a:gd name="adj2" fmla="val -1533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5256212" y="1135063"/>
            <a:ext cx="32400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effectLst/>
                <a:latin typeface="Calibri" pitchFamily="34" charset="0"/>
              </a:rPr>
              <a:t>Only computation leaks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effectLst/>
                <a:latin typeface="Calibri" pitchFamily="34" charset="0"/>
              </a:rPr>
              <a:t>Total leakage unbounded</a:t>
            </a:r>
          </a:p>
        </p:txBody>
      </p:sp>
      <p:sp>
        <p:nvSpPr>
          <p:cNvPr id="110602" name="AutoShape 10"/>
          <p:cNvSpPr>
            <a:spLocks noChangeArrowheads="1"/>
          </p:cNvSpPr>
          <p:nvPr/>
        </p:nvSpPr>
        <p:spPr bwMode="auto">
          <a:xfrm>
            <a:off x="5761037" y="2396987"/>
            <a:ext cx="2735263" cy="863600"/>
          </a:xfrm>
          <a:prstGeom prst="wedgeRectCallout">
            <a:avLst>
              <a:gd name="adj1" fmla="val -70988"/>
              <a:gd name="adj2" fmla="val -14762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112543" y="2359025"/>
            <a:ext cx="41767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effectLst/>
                <a:latin typeface="Calibri" pitchFamily="34" charset="0"/>
              </a:rPr>
              <a:t>All the memory leaks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effectLst/>
                <a:latin typeface="Calibri" pitchFamily="34" charset="0"/>
              </a:rPr>
              <a:t>Total leakage bounded</a:t>
            </a:r>
          </a:p>
        </p:txBody>
      </p:sp>
      <p:sp>
        <p:nvSpPr>
          <p:cNvPr id="110604" name="AutoShape 12"/>
          <p:cNvSpPr>
            <a:spLocks noChangeArrowheads="1"/>
          </p:cNvSpPr>
          <p:nvPr/>
        </p:nvSpPr>
        <p:spPr bwMode="auto">
          <a:xfrm>
            <a:off x="5497494" y="5301208"/>
            <a:ext cx="2929084" cy="863600"/>
          </a:xfrm>
          <a:prstGeom prst="wedgeRectCallout">
            <a:avLst>
              <a:gd name="adj1" fmla="val -59898"/>
              <a:gd name="adj2" fmla="val -70594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5567215" y="5301208"/>
            <a:ext cx="292908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effectLst/>
                <a:latin typeface="Calibri" pitchFamily="34" charset="0"/>
              </a:rPr>
              <a:t>All the memory leaks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effectLst/>
                <a:latin typeface="Calibri" pitchFamily="34" charset="0"/>
              </a:rPr>
              <a:t>Total leakage unbounded</a:t>
            </a:r>
          </a:p>
        </p:txBody>
      </p:sp>
      <p:sp>
        <p:nvSpPr>
          <p:cNvPr id="110607" name="AutoShape 15"/>
          <p:cNvSpPr>
            <a:spLocks noChangeArrowheads="1"/>
          </p:cNvSpPr>
          <p:nvPr/>
        </p:nvSpPr>
        <p:spPr bwMode="auto">
          <a:xfrm>
            <a:off x="4391025" y="3787016"/>
            <a:ext cx="4105275" cy="1079500"/>
          </a:xfrm>
          <a:prstGeom prst="wedgeRectCallout">
            <a:avLst>
              <a:gd name="adj1" fmla="val -74798"/>
              <a:gd name="adj2" fmla="val -23349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4391024" y="3823528"/>
            <a:ext cx="4105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effectLst/>
                <a:latin typeface="Calibri" pitchFamily="34" charset="0"/>
              </a:rPr>
              <a:t>All the memory leaks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effectLst/>
                <a:latin typeface="Calibri" pitchFamily="34" charset="0"/>
              </a:rPr>
              <a:t>Computationally hard to recover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effectLst/>
                <a:latin typeface="Calibri" pitchFamily="34" charset="0"/>
              </a:rPr>
              <a:t>the secret from the leakage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79680" y="1106200"/>
            <a:ext cx="78488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latin typeface="Calibri" pitchFamily="34" charset="0"/>
              </a:rPr>
              <a:t>Continual leakage</a:t>
            </a:r>
          </a:p>
          <a:p>
            <a:pPr>
              <a:buFontTx/>
              <a:buNone/>
            </a:pPr>
            <a:r>
              <a:rPr lang="en-US" dirty="0">
                <a:latin typeface="Calibri" pitchFamily="34" charset="0"/>
              </a:rPr>
              <a:t>(MR04, DP08, Pie09, FKPR10, </a:t>
            </a:r>
            <a:endParaRPr lang="en-US" dirty="0" smtClean="0">
              <a:latin typeface="Calibri" pitchFamily="34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Calibri" pitchFamily="34" charset="0"/>
              </a:rPr>
              <a:t>FRRTV10</a:t>
            </a:r>
            <a:r>
              <a:rPr lang="en-US" dirty="0">
                <a:latin typeface="Calibri" pitchFamily="34" charset="0"/>
              </a:rPr>
              <a:t>, GR10, </a:t>
            </a:r>
            <a:r>
              <a:rPr lang="en-US" dirty="0" smtClean="0">
                <a:latin typeface="Calibri" pitchFamily="34" charset="0"/>
              </a:rPr>
              <a:t>JV10, DP10, KP10, DF11)</a:t>
            </a:r>
            <a:endParaRPr lang="en-US" sz="1200" b="1" dirty="0" smtClean="0">
              <a:latin typeface="Calibri" pitchFamily="34" charset="0"/>
            </a:endParaRPr>
          </a:p>
          <a:p>
            <a:endParaRPr lang="en-US" sz="1200" b="1" dirty="0" smtClean="0">
              <a:latin typeface="Calibri" pitchFamily="34" charset="0"/>
            </a:endParaRPr>
          </a:p>
          <a:p>
            <a:endParaRPr lang="en-US" sz="1200" b="1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latin typeface="Calibri" pitchFamily="34" charset="0"/>
              </a:rPr>
              <a:t>Bounded memory-leakage</a:t>
            </a:r>
          </a:p>
          <a:p>
            <a:pPr>
              <a:buFontTx/>
              <a:buNone/>
            </a:pPr>
            <a:r>
              <a:rPr lang="en-US" dirty="0">
                <a:latin typeface="Calibri" pitchFamily="34" charset="0"/>
              </a:rPr>
              <a:t>(ISW03, IPSW06, AGV09, ADW09, KV09, </a:t>
            </a:r>
            <a:endParaRPr lang="en-US" dirty="0" smtClean="0">
              <a:latin typeface="Calibri" pitchFamily="34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Calibri" pitchFamily="34" charset="0"/>
              </a:rPr>
              <a:t>NS09</a:t>
            </a:r>
            <a:r>
              <a:rPr lang="en-US" dirty="0">
                <a:latin typeface="Calibri" pitchFamily="34" charset="0"/>
              </a:rPr>
              <a:t>, DHLW10, </a:t>
            </a:r>
            <a:r>
              <a:rPr lang="en-US" dirty="0" smtClean="0">
                <a:latin typeface="Calibri" pitchFamily="34" charset="0"/>
              </a:rPr>
              <a:t>BG10, GKPV10, ADNSWW10, </a:t>
            </a:r>
            <a:r>
              <a:rPr lang="en-US" b="1" dirty="0" smtClean="0">
                <a:latin typeface="Calibri" pitchFamily="34" charset="0"/>
              </a:rPr>
              <a:t>DDV10</a:t>
            </a:r>
            <a:r>
              <a:rPr lang="en-US" dirty="0" smtClean="0">
                <a:latin typeface="Calibri" pitchFamily="34" charset="0"/>
              </a:rPr>
              <a:t>)</a:t>
            </a:r>
            <a:endParaRPr lang="en-US" sz="1200" b="1" dirty="0" smtClean="0">
              <a:latin typeface="Calibri" pitchFamily="34" charset="0"/>
            </a:endParaRPr>
          </a:p>
          <a:p>
            <a:endParaRPr lang="en-US" sz="1200" b="1" dirty="0" smtClean="0">
              <a:latin typeface="Calibri" pitchFamily="34" charset="0"/>
            </a:endParaRPr>
          </a:p>
          <a:p>
            <a:endParaRPr lang="en-US" sz="1200" b="1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latin typeface="Calibri" pitchFamily="34" charset="0"/>
              </a:rPr>
              <a:t>Auxiliary input</a:t>
            </a:r>
          </a:p>
          <a:p>
            <a:pPr>
              <a:buFontTx/>
              <a:buNone/>
            </a:pPr>
            <a:r>
              <a:rPr lang="en-US" dirty="0">
                <a:latin typeface="Calibri" pitchFamily="34" charset="0"/>
              </a:rPr>
              <a:t>(DKL09, DGKPV10)</a:t>
            </a:r>
          </a:p>
          <a:p>
            <a:endParaRPr lang="en-US" sz="1200" b="1" dirty="0" smtClean="0">
              <a:latin typeface="Calibri" pitchFamily="34" charset="0"/>
            </a:endParaRPr>
          </a:p>
          <a:p>
            <a:endParaRPr lang="en-US" sz="1200" b="1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>
                <a:latin typeface="Calibri" pitchFamily="34" charset="0"/>
              </a:rPr>
              <a:t>Continual memory-leakage</a:t>
            </a:r>
          </a:p>
          <a:p>
            <a:pPr>
              <a:buFontTx/>
              <a:buNone/>
            </a:pPr>
            <a:r>
              <a:rPr lang="en-US" dirty="0">
                <a:latin typeface="Calibri" pitchFamily="34" charset="0"/>
              </a:rPr>
              <a:t>(BKKV10, </a:t>
            </a:r>
            <a:r>
              <a:rPr lang="en-US" dirty="0" smtClean="0">
                <a:latin typeface="Calibri" pitchFamily="34" charset="0"/>
              </a:rPr>
              <a:t>DHLW10, BSW11, LRW11, </a:t>
            </a:r>
          </a:p>
          <a:p>
            <a:pPr>
              <a:buFontTx/>
              <a:buNone/>
            </a:pPr>
            <a:r>
              <a:rPr lang="en-US" dirty="0" smtClean="0">
                <a:latin typeface="Calibri" pitchFamily="34" charset="0"/>
              </a:rPr>
              <a:t>LLW11, DLWW11)</a:t>
            </a:r>
            <a:endParaRPr lang="en-US" dirty="0">
              <a:latin typeface="Calibri" pitchFamily="34" charset="0"/>
            </a:endParaRPr>
          </a:p>
          <a:p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0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16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 animBg="1"/>
      <p:bldP spid="110600" grpId="0" animBg="1"/>
      <p:bldP spid="110601" grpId="0"/>
      <p:bldP spid="110602" grpId="0" animBg="1"/>
      <p:bldP spid="110603" grpId="0"/>
      <p:bldP spid="110604" grpId="0" animBg="1"/>
      <p:bldP spid="110605" grpId="0"/>
      <p:bldP spid="110607" grpId="0" animBg="1"/>
      <p:bldP spid="1106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 idx="4294967295"/>
          </p:nvPr>
        </p:nvSpPr>
        <p:spPr>
          <a:xfrm>
            <a:off x="-180975" y="188913"/>
            <a:ext cx="9577388" cy="11525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Leakage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model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84313"/>
            <a:ext cx="8642350" cy="4464050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tx1"/>
                </a:solidFill>
                <a:latin typeface="Calibri" pitchFamily="34" charset="0"/>
              </a:rPr>
              <a:t>The adversary is allowed to 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learn (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adaptively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) </a:t>
            </a:r>
          </a:p>
          <a:p>
            <a:pPr algn="ctr">
              <a:buFontTx/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the 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</a:rPr>
              <a:t>values of</a:t>
            </a:r>
            <a:r>
              <a:rPr lang="en-US" sz="36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some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 leakage functions 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(chosen 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</a:rPr>
              <a:t>by 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her) </a:t>
            </a:r>
          </a:p>
          <a:p>
            <a:pPr algn="ctr">
              <a:buFontTx/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on 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</a:rPr>
              <a:t>the internal 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state of </a:t>
            </a:r>
          </a:p>
          <a:p>
            <a:pPr algn="ctr">
              <a:buFontTx/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the 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</a:rPr>
              <a:t>cryptographic scheme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79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assumptions </a:t>
            </a:r>
            <a:r>
              <a:rPr lang="en-US" sz="2000" b="1" dirty="0" smtClean="0"/>
              <a:t>(1/2)</a:t>
            </a:r>
            <a:endParaRPr lang="en-US" sz="2000" b="1" dirty="0"/>
          </a:p>
        </p:txBody>
      </p:sp>
      <p:pic>
        <p:nvPicPr>
          <p:cNvPr id="6" name="Picture 3" descr="MPj04012840000[1]"/>
          <p:cNvPicPr>
            <a:picLocks noChangeAspect="1" noChangeArrowheads="1"/>
          </p:cNvPicPr>
          <p:nvPr/>
        </p:nvPicPr>
        <p:blipFill>
          <a:blip r:embed="rId2">
            <a:lum bright="60000" contrast="-68000"/>
          </a:blip>
          <a:srcRect/>
          <a:stretch>
            <a:fillRect/>
          </a:stretch>
        </p:blipFill>
        <p:spPr bwMode="auto">
          <a:xfrm>
            <a:off x="5410200" y="4129325"/>
            <a:ext cx="3124200" cy="9905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 Box 74"/>
          <p:cNvSpPr txBox="1">
            <a:spLocks noChangeArrowheads="1"/>
          </p:cNvSpPr>
          <p:nvPr/>
        </p:nvSpPr>
        <p:spPr bwMode="auto">
          <a:xfrm>
            <a:off x="5981700" y="4439959"/>
            <a:ext cx="20193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 smtClean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8" name="Trapezoid 17"/>
          <p:cNvSpPr/>
          <p:nvPr/>
        </p:nvSpPr>
        <p:spPr>
          <a:xfrm>
            <a:off x="5410200" y="3115020"/>
            <a:ext cx="3124200" cy="886849"/>
          </a:xfrm>
          <a:prstGeom prst="trapezoid">
            <a:avLst>
              <a:gd name="adj" fmla="val 6691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it-IT" b="1" dirty="0" smtClean="0">
                <a:solidFill>
                  <a:schemeClr val="tx1"/>
                </a:solidFill>
                <a:latin typeface="Arial" charset="0"/>
              </a:rPr>
              <a:t>nput-</a:t>
            </a:r>
            <a:r>
              <a:rPr lang="it-IT" b="1" dirty="0" err="1" smtClean="0">
                <a:solidFill>
                  <a:schemeClr val="tx1"/>
                </a:solidFill>
                <a:latin typeface="Arial" charset="0"/>
              </a:rPr>
              <a:t>shrinking</a:t>
            </a:r>
            <a:endParaRPr lang="it-IT" b="1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it-IT" b="1" dirty="0" err="1" smtClean="0">
                <a:solidFill>
                  <a:schemeClr val="tx1"/>
                </a:solidFill>
                <a:latin typeface="Arial" charset="0"/>
              </a:rPr>
              <a:t>function</a:t>
            </a:r>
            <a:r>
              <a:rPr lang="it-IT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l-GR" sz="3200" dirty="0">
                <a:latin typeface="Century" pitchFamily="18" charset="0"/>
                <a:cs typeface="Calibri"/>
              </a:rPr>
              <a:t>Λ</a:t>
            </a:r>
            <a:endParaRPr lang="pl-PL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9" name="Picture 4" descr="MPj04012840000[1]"/>
          <p:cNvPicPr>
            <a:picLocks noChangeAspect="1" noChangeArrowheads="1"/>
          </p:cNvPicPr>
          <p:nvPr/>
        </p:nvPicPr>
        <p:blipFill>
          <a:blip r:embed="rId2">
            <a:lum bright="60000" contrast="-68000"/>
          </a:blip>
          <a:srcRect/>
          <a:stretch>
            <a:fillRect/>
          </a:stretch>
        </p:blipFill>
        <p:spPr bwMode="auto">
          <a:xfrm>
            <a:off x="760126" y="4126720"/>
            <a:ext cx="3124200" cy="9905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" name="Line 70"/>
          <p:cNvSpPr>
            <a:spLocks noChangeShapeType="1"/>
          </p:cNvSpPr>
          <p:nvPr/>
        </p:nvSpPr>
        <p:spPr bwMode="auto">
          <a:xfrm flipH="1">
            <a:off x="1830100" y="2905078"/>
            <a:ext cx="263526" cy="178433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 type="stealth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>
            <a:off x="2322226" y="2905078"/>
            <a:ext cx="609600" cy="1784330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 type="stealth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70"/>
          <p:cNvSpPr>
            <a:spLocks noChangeShapeType="1"/>
          </p:cNvSpPr>
          <p:nvPr/>
        </p:nvSpPr>
        <p:spPr bwMode="auto">
          <a:xfrm flipH="1">
            <a:off x="1068101" y="2776709"/>
            <a:ext cx="685800" cy="1912699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 type="stealth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70"/>
          <p:cNvSpPr>
            <a:spLocks noChangeShapeType="1"/>
          </p:cNvSpPr>
          <p:nvPr/>
        </p:nvSpPr>
        <p:spPr bwMode="auto">
          <a:xfrm>
            <a:off x="2758788" y="2776709"/>
            <a:ext cx="858837" cy="1820366"/>
          </a:xfrm>
          <a:prstGeom prst="line">
            <a:avLst/>
          </a:prstGeom>
          <a:noFill/>
          <a:ln w="76200" cmpd="tri">
            <a:solidFill>
              <a:srgbClr val="800000"/>
            </a:solidFill>
            <a:round/>
            <a:headEnd type="stealth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Text Box 79"/>
          <p:cNvSpPr txBox="1">
            <a:spLocks noChangeArrowheads="1"/>
          </p:cNvSpPr>
          <p:nvPr/>
        </p:nvSpPr>
        <p:spPr bwMode="auto">
          <a:xfrm>
            <a:off x="645826" y="3235278"/>
            <a:ext cx="33528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>
                <a:latin typeface="Arial" charset="0"/>
              </a:rPr>
              <a:t>the adversary can</a:t>
            </a:r>
            <a:r>
              <a:rPr lang="pl-PL" dirty="0" smtClean="0">
                <a:latin typeface="Arial" charset="0"/>
              </a:rPr>
              <a:t> learn </a:t>
            </a:r>
            <a:r>
              <a:rPr lang="pl-PL" dirty="0">
                <a:latin typeface="Arial" charset="0"/>
              </a:rPr>
              <a:t>the values</a:t>
            </a:r>
            <a:r>
              <a:rPr lang="pl-PL" dirty="0" smtClean="0">
                <a:latin typeface="Arial" charset="0"/>
              </a:rPr>
              <a:t> on </a:t>
            </a:r>
            <a:r>
              <a:rPr lang="pl-PL" dirty="0">
                <a:latin typeface="Arial" charset="0"/>
              </a:rPr>
              <a:t>up to </a:t>
            </a:r>
            <a:r>
              <a:rPr lang="pl-PL" b="1" dirty="0">
                <a:solidFill>
                  <a:srgbClr val="FF0000"/>
                </a:solidFill>
                <a:latin typeface="Arial" charset="0"/>
              </a:rPr>
              <a:t>t</a:t>
            </a:r>
            <a:r>
              <a:rPr lang="pl-PL" dirty="0">
                <a:latin typeface="Arial" charset="0"/>
              </a:rPr>
              <a:t> wires</a:t>
            </a:r>
            <a:endParaRPr lang="en-US" dirty="0">
              <a:latin typeface="Arial" charset="0"/>
            </a:endParaRPr>
          </a:p>
        </p:txBody>
      </p:sp>
      <p:sp>
        <p:nvSpPr>
          <p:cNvPr id="75" name="Text Box 74"/>
          <p:cNvSpPr txBox="1">
            <a:spLocks noChangeArrowheads="1"/>
          </p:cNvSpPr>
          <p:nvPr/>
        </p:nvSpPr>
        <p:spPr bwMode="auto">
          <a:xfrm>
            <a:off x="1312576" y="4412409"/>
            <a:ext cx="20193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 err="1" smtClean="0">
                <a:latin typeface="Arial" charset="0"/>
              </a:rPr>
              <a:t>boolean</a:t>
            </a:r>
            <a:r>
              <a:rPr lang="it-IT" b="1" dirty="0" smtClean="0">
                <a:latin typeface="Arial" charset="0"/>
              </a:rPr>
              <a:t> </a:t>
            </a:r>
            <a:r>
              <a:rPr lang="it-IT" b="1" dirty="0" err="1" smtClean="0">
                <a:latin typeface="Arial" charset="0"/>
              </a:rPr>
              <a:t>circuit</a:t>
            </a:r>
            <a:endParaRPr lang="it-IT" b="1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it-IT" b="1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10200" y="5463569"/>
            <a:ext cx="2744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Bounded-Retrieval Model</a:t>
            </a:r>
          </a:p>
          <a:p>
            <a:r>
              <a:rPr lang="en-US" dirty="0" smtClean="0"/>
              <a:t>“Memory Attacks” [AGV09] 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760126" y="5463569"/>
            <a:ext cx="2622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“Probing Attacks” [ISW03]</a:t>
            </a:r>
            <a:endParaRPr lang="en-US" dirty="0"/>
          </a:p>
        </p:txBody>
      </p:sp>
      <p:pic>
        <p:nvPicPr>
          <p:cNvPr id="17" name="Picture 7" descr="MCj0423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97" y="1551876"/>
            <a:ext cx="1091258" cy="119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MCj0423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51876"/>
            <a:ext cx="1091258" cy="119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3"/>
          <p:cNvSpPr txBox="1"/>
          <p:nvPr/>
        </p:nvSpPr>
        <p:spPr>
          <a:xfrm>
            <a:off x="6623486" y="1889584"/>
            <a:ext cx="69762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en-US" b="1" dirty="0" smtClean="0">
                <a:solidFill>
                  <a:srgbClr val="FF0000"/>
                </a:solidFill>
              </a:rPr>
              <a:t>(S)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6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62" grpId="0" animBg="1"/>
      <p:bldP spid="72" grpId="0" animBg="1"/>
      <p:bldP spid="73" grpId="0" animBg="1"/>
      <p:bldP spid="74" grpId="0" animBg="1"/>
      <p:bldP spid="69" grpId="0" animBg="1"/>
      <p:bldP spid="75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j04012840000[1]"/>
          <p:cNvPicPr>
            <a:picLocks noChangeAspect="1" noChangeArrowheads="1"/>
          </p:cNvPicPr>
          <p:nvPr/>
        </p:nvPicPr>
        <p:blipFill>
          <a:blip r:embed="rId2">
            <a:lum bright="60000" contrast="-68000"/>
          </a:blip>
          <a:srcRect/>
          <a:stretch>
            <a:fillRect/>
          </a:stretch>
        </p:blipFill>
        <p:spPr bwMode="auto">
          <a:xfrm>
            <a:off x="609600" y="3962401"/>
            <a:ext cx="3352800" cy="9905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74"/>
          <p:cNvSpPr txBox="1">
            <a:spLocks noChangeArrowheads="1"/>
          </p:cNvSpPr>
          <p:nvPr/>
        </p:nvSpPr>
        <p:spPr bwMode="auto">
          <a:xfrm>
            <a:off x="1181100" y="4273035"/>
            <a:ext cx="22479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 smtClean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" name="Trapezoid 6"/>
          <p:cNvSpPr/>
          <p:nvPr/>
        </p:nvSpPr>
        <p:spPr>
          <a:xfrm>
            <a:off x="609600" y="2765704"/>
            <a:ext cx="3352800" cy="1069241"/>
          </a:xfrm>
          <a:prstGeom prst="trapezoid">
            <a:avLst>
              <a:gd name="adj" fmla="val 6691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Arial" charset="0"/>
              </a:rPr>
              <a:t>input</a:t>
            </a:r>
            <a:r>
              <a:rPr lang="pl-PL" b="1" dirty="0" smtClean="0">
                <a:solidFill>
                  <a:schemeClr val="tx1"/>
                </a:solidFill>
                <a:latin typeface="Arial" charset="0"/>
              </a:rPr>
              <a:t>-shrinking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  <a:latin typeface="Arial" charset="0"/>
              </a:rPr>
              <a:t>low-complexity </a:t>
            </a:r>
            <a:r>
              <a:rPr lang="el-GR" sz="3200" dirty="0">
                <a:latin typeface="Century" pitchFamily="18" charset="0"/>
                <a:cs typeface="Calibri"/>
              </a:rPr>
              <a:t>Λ</a:t>
            </a:r>
            <a:endParaRPr lang="pl-PL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7" descr="MPj04012840000[1]"/>
          <p:cNvPicPr>
            <a:picLocks noChangeAspect="1" noChangeArrowheads="1"/>
          </p:cNvPicPr>
          <p:nvPr/>
        </p:nvPicPr>
        <p:blipFill>
          <a:blip r:embed="rId2">
            <a:lum bright="60000" contrast="-68000"/>
          </a:blip>
          <a:srcRect/>
          <a:stretch>
            <a:fillRect/>
          </a:stretch>
        </p:blipFill>
        <p:spPr bwMode="auto">
          <a:xfrm>
            <a:off x="4495800" y="3962401"/>
            <a:ext cx="4419600" cy="9905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74"/>
          <p:cNvSpPr txBox="1">
            <a:spLocks noChangeArrowheads="1"/>
          </p:cNvSpPr>
          <p:nvPr/>
        </p:nvSpPr>
        <p:spPr bwMode="auto">
          <a:xfrm>
            <a:off x="4724400" y="4273035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 smtClean="0">
                <a:solidFill>
                  <a:srgbClr val="FF0000"/>
                </a:solidFill>
              </a:rPr>
              <a:t>S</a:t>
            </a:r>
            <a:r>
              <a:rPr lang="it-IT" b="1" baseline="-25000" dirty="0" smtClean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Trapezoid 10"/>
          <p:cNvSpPr/>
          <p:nvPr/>
        </p:nvSpPr>
        <p:spPr>
          <a:xfrm>
            <a:off x="4572000" y="2765704"/>
            <a:ext cx="1905000" cy="1069241"/>
          </a:xfrm>
          <a:prstGeom prst="trapezoid">
            <a:avLst>
              <a:gd name="adj" fmla="val 4071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Arial" charset="0"/>
              </a:rPr>
              <a:t>input</a:t>
            </a:r>
            <a:r>
              <a:rPr lang="pl-PL" b="1" dirty="0" smtClean="0">
                <a:solidFill>
                  <a:schemeClr val="tx1"/>
                </a:solidFill>
                <a:latin typeface="Arial" charset="0"/>
              </a:rPr>
              <a:t>-shrinking</a:t>
            </a:r>
          </a:p>
          <a:p>
            <a:pPr algn="ctr"/>
            <a:r>
              <a:rPr lang="el-GR" sz="3200" dirty="0">
                <a:latin typeface="Century" pitchFamily="18" charset="0"/>
                <a:cs typeface="Calibri"/>
              </a:rPr>
              <a:t>Λ</a:t>
            </a:r>
            <a:endParaRPr lang="pl-PL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Text Box 74"/>
          <p:cNvSpPr txBox="1">
            <a:spLocks noChangeArrowheads="1"/>
          </p:cNvSpPr>
          <p:nvPr/>
        </p:nvSpPr>
        <p:spPr bwMode="auto">
          <a:xfrm>
            <a:off x="6858000" y="4273035"/>
            <a:ext cx="167640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 smtClean="0">
                <a:solidFill>
                  <a:srgbClr val="FF0000"/>
                </a:solidFill>
              </a:rPr>
              <a:t>S</a:t>
            </a:r>
            <a:r>
              <a:rPr lang="it-IT" b="1" baseline="-25000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rapezoid 12"/>
          <p:cNvSpPr/>
          <p:nvPr/>
        </p:nvSpPr>
        <p:spPr>
          <a:xfrm>
            <a:off x="6781800" y="2765704"/>
            <a:ext cx="1905000" cy="1069241"/>
          </a:xfrm>
          <a:prstGeom prst="trapezoid">
            <a:avLst>
              <a:gd name="adj" fmla="val 4071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Arial" charset="0"/>
              </a:rPr>
              <a:t>input</a:t>
            </a:r>
            <a:r>
              <a:rPr lang="pl-PL" b="1" dirty="0" smtClean="0">
                <a:solidFill>
                  <a:schemeClr val="tx1"/>
                </a:solidFill>
                <a:latin typeface="Arial" charset="0"/>
              </a:rPr>
              <a:t>-shrinking</a:t>
            </a:r>
          </a:p>
          <a:p>
            <a:pPr algn="ctr"/>
            <a:r>
              <a:rPr lang="el-GR" sz="3200" dirty="0">
                <a:latin typeface="Century" pitchFamily="18" charset="0"/>
                <a:cs typeface="Calibri"/>
              </a:rPr>
              <a:t>Λ</a:t>
            </a:r>
            <a:endParaRPr lang="pl-PL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5486400"/>
            <a:ext cx="192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[FRRTV10, </a:t>
            </a:r>
            <a:r>
              <a:rPr lang="en-US" b="1" dirty="0" smtClean="0"/>
              <a:t>DDV10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95800" y="5486400"/>
            <a:ext cx="2257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[MR04, DP08, </a:t>
            </a:r>
            <a:r>
              <a:rPr lang="en-US" b="1" dirty="0"/>
              <a:t>DDV10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Examples of assumptions </a:t>
            </a:r>
            <a:r>
              <a:rPr lang="en-US" sz="2000" b="1" dirty="0" smtClean="0"/>
              <a:t>(2/2)</a:t>
            </a:r>
            <a:endParaRPr lang="en-US" sz="2000" b="1" dirty="0"/>
          </a:p>
        </p:txBody>
      </p:sp>
      <p:pic>
        <p:nvPicPr>
          <p:cNvPr id="18" name="Picture 7" descr="MCj0423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0" y="1448578"/>
            <a:ext cx="1091258" cy="119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MCj0423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91" y="1448578"/>
            <a:ext cx="1091258" cy="119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3"/>
          <p:cNvSpPr txBox="1"/>
          <p:nvPr/>
        </p:nvSpPr>
        <p:spPr>
          <a:xfrm>
            <a:off x="1918752" y="1875405"/>
            <a:ext cx="73449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en-US" b="1" dirty="0" smtClean="0">
                <a:solidFill>
                  <a:srgbClr val="FF0000"/>
                </a:solidFill>
              </a:rPr>
              <a:t>(S)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7327778" y="1853854"/>
            <a:ext cx="81304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it-IT" b="1" dirty="0" smtClean="0">
                <a:solidFill>
                  <a:srgbClr val="FF0000"/>
                </a:solidFill>
              </a:rPr>
              <a:t>S</a:t>
            </a:r>
            <a:r>
              <a:rPr lang="it-IT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117978" y="1875405"/>
            <a:ext cx="81304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it-IT" b="1" dirty="0">
                <a:solidFill>
                  <a:srgbClr val="FF0000"/>
                </a:solidFill>
              </a:rPr>
              <a:t>S</a:t>
            </a:r>
            <a:r>
              <a:rPr lang="it-IT" b="1" baseline="-25000" dirty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31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6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24" grpId="0"/>
      <p:bldP spid="22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goal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31268"/>
            <a:ext cx="8229600" cy="42050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Design models: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realistic</a:t>
            </a:r>
            <a:r>
              <a:rPr lang="en-US" dirty="0" smtClean="0"/>
              <a:t> (i.e. they correspond to the real-life adversaries)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allow to construct </a:t>
            </a:r>
            <a:r>
              <a:rPr lang="en-US" b="1" dirty="0" smtClean="0"/>
              <a:t>secure schemes </a:t>
            </a:r>
          </a:p>
        </p:txBody>
      </p:sp>
      <p:sp>
        <p:nvSpPr>
          <p:cNvPr id="4" name="Up-Down Arrow 3"/>
          <p:cNvSpPr/>
          <p:nvPr/>
        </p:nvSpPr>
        <p:spPr>
          <a:xfrm>
            <a:off x="2843808" y="3573016"/>
            <a:ext cx="3352800" cy="1368152"/>
          </a:xfrm>
          <a:prstGeom prst="upDownArrow">
            <a:avLst>
              <a:gd name="adj1" fmla="val 61086"/>
              <a:gd name="adj2" fmla="val 2582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tradeoff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9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1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Outline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it-IT" dirty="0" smtClean="0"/>
          </a:p>
          <a:p>
            <a:pPr marL="914400" lvl="1" indent="-514350">
              <a:buFont typeface="+mj-lt"/>
              <a:buAutoNum type="arabicPeriod"/>
            </a:pPr>
            <a:r>
              <a:rPr lang="it-IT" sz="3200" dirty="0" err="1" smtClean="0"/>
              <a:t>Introduction</a:t>
            </a:r>
            <a:r>
              <a:rPr lang="it-IT" sz="3200" dirty="0" smtClean="0"/>
              <a:t> and </a:t>
            </a:r>
            <a:r>
              <a:rPr lang="it-IT" sz="3200" dirty="0" err="1" smtClean="0"/>
              <a:t>Motivations</a:t>
            </a:r>
            <a:endParaRPr lang="it-IT" sz="32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it-IT" sz="3200" dirty="0" err="1" smtClean="0"/>
              <a:t>Leakage-Resilient</a:t>
            </a:r>
            <a:r>
              <a:rPr lang="it-IT" sz="3200" dirty="0" smtClean="0"/>
              <a:t> Storage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3200" dirty="0" err="1" smtClean="0"/>
              <a:t>Authenticated</a:t>
            </a:r>
            <a:r>
              <a:rPr lang="it-IT" sz="3200" dirty="0" smtClean="0"/>
              <a:t> </a:t>
            </a:r>
            <a:r>
              <a:rPr lang="it-IT" sz="3200" dirty="0" err="1" smtClean="0"/>
              <a:t>Key</a:t>
            </a:r>
            <a:r>
              <a:rPr lang="it-IT" sz="3200" dirty="0" smtClean="0"/>
              <a:t> Exchange </a:t>
            </a:r>
            <a:r>
              <a:rPr lang="it-IT" sz="3200" dirty="0" err="1" smtClean="0"/>
              <a:t>protocol</a:t>
            </a:r>
            <a:r>
              <a:rPr lang="it-IT" sz="3200" dirty="0" smtClean="0"/>
              <a:t> in the </a:t>
            </a:r>
            <a:r>
              <a:rPr lang="it-IT" sz="3200" dirty="0" err="1" smtClean="0"/>
              <a:t>Bounded-Retrieval</a:t>
            </a:r>
            <a:r>
              <a:rPr lang="it-IT" sz="3200" dirty="0" smtClean="0"/>
              <a:t> Model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130764" y="2780928"/>
            <a:ext cx="720080" cy="57606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8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PhD</a:t>
            </a:r>
            <a:r>
              <a:rPr lang="it-IT" b="1" dirty="0" smtClean="0"/>
              <a:t> Activity</a:t>
            </a:r>
            <a:endParaRPr lang="it-IT" b="1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1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b="1" dirty="0" err="1" smtClean="0">
                <a:solidFill>
                  <a:srgbClr val="FF0000"/>
                </a:solidFill>
              </a:rPr>
              <a:t>Cryptography</a:t>
            </a:r>
            <a:r>
              <a:rPr lang="it-IT" b="1" dirty="0" smtClean="0">
                <a:solidFill>
                  <a:srgbClr val="FF0000"/>
                </a:solidFill>
              </a:rPr>
              <a:t> on Non-</a:t>
            </a:r>
            <a:r>
              <a:rPr lang="it-IT" b="1" dirty="0" err="1" smtClean="0">
                <a:solidFill>
                  <a:srgbClr val="FF0000"/>
                </a:solidFill>
              </a:rPr>
              <a:t>Trusted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Machines</a:t>
            </a:r>
            <a:r>
              <a:rPr lang="it-IT" dirty="0" smtClean="0"/>
              <a:t> Project</a:t>
            </a:r>
          </a:p>
          <a:p>
            <a:pPr marL="0" indent="0">
              <a:buNone/>
            </a:pPr>
            <a:endParaRPr lang="it-IT" sz="1200" b="1" dirty="0" smtClean="0"/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endParaRPr lang="it-IT" sz="900" b="1" dirty="0" smtClean="0"/>
          </a:p>
          <a:p>
            <a:r>
              <a:rPr lang="it-IT" sz="2400" b="1" dirty="0" smtClean="0"/>
              <a:t>F. </a:t>
            </a:r>
            <a:r>
              <a:rPr lang="it-IT" sz="2400" b="1" dirty="0" err="1" smtClean="0"/>
              <a:t>Davì</a:t>
            </a:r>
            <a:r>
              <a:rPr lang="it-IT" sz="2400" dirty="0" smtClean="0"/>
              <a:t>, S. </a:t>
            </a:r>
            <a:r>
              <a:rPr lang="it-IT" sz="2400" dirty="0" err="1" smtClean="0"/>
              <a:t>Dziembowski</a:t>
            </a:r>
            <a:r>
              <a:rPr lang="it-IT" sz="2400" dirty="0" smtClean="0"/>
              <a:t> and D. Venturi: </a:t>
            </a:r>
            <a:r>
              <a:rPr lang="it-IT" sz="2400" b="1" i="1" dirty="0" err="1" smtClean="0"/>
              <a:t>Leakage-Resilient</a:t>
            </a:r>
            <a:r>
              <a:rPr lang="it-IT" sz="2400" b="1" i="1" dirty="0" smtClean="0"/>
              <a:t> Storage</a:t>
            </a:r>
            <a:r>
              <a:rPr lang="it-IT" sz="2400" dirty="0" smtClean="0"/>
              <a:t>, J</a:t>
            </a:r>
            <a:r>
              <a:rPr lang="it-IT" sz="2400" dirty="0"/>
              <a:t>. </a:t>
            </a:r>
            <a:r>
              <a:rPr lang="it-IT" sz="2400" dirty="0" err="1" smtClean="0"/>
              <a:t>Garay</a:t>
            </a:r>
            <a:r>
              <a:rPr lang="it-IT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R. De </a:t>
            </a:r>
            <a:r>
              <a:rPr lang="en-US" sz="2400" dirty="0" err="1"/>
              <a:t>Prisco</a:t>
            </a:r>
            <a:r>
              <a:rPr lang="en-US" sz="2400" dirty="0"/>
              <a:t> editor, </a:t>
            </a:r>
            <a:r>
              <a:rPr lang="en-US" sz="2400" i="1" dirty="0"/>
              <a:t>Seventh Conference on Security </a:t>
            </a:r>
            <a:r>
              <a:rPr lang="en-US" sz="2400" i="1" dirty="0" smtClean="0"/>
              <a:t>and Cryptography </a:t>
            </a:r>
            <a:r>
              <a:rPr lang="en-US" sz="2400" i="1" dirty="0"/>
              <a:t>for Networks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b="1" dirty="0" smtClean="0"/>
              <a:t>SCN</a:t>
            </a:r>
            <a:r>
              <a:rPr lang="it-IT" sz="2400" b="1" dirty="0" smtClean="0"/>
              <a:t>2010</a:t>
            </a:r>
            <a:r>
              <a:rPr lang="it-IT" sz="2400" dirty="0"/>
              <a:t>), LNCS 6280, </a:t>
            </a:r>
            <a:r>
              <a:rPr lang="it-IT" sz="2400" dirty="0" err="1"/>
              <a:t>Springer</a:t>
            </a:r>
            <a:r>
              <a:rPr lang="it-IT" sz="2400" dirty="0"/>
              <a:t> </a:t>
            </a:r>
            <a:r>
              <a:rPr lang="it-IT" sz="2400" dirty="0" smtClean="0"/>
              <a:t>2010;</a:t>
            </a:r>
          </a:p>
          <a:p>
            <a:endParaRPr lang="it-IT" sz="14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8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b="1" dirty="0" err="1" smtClean="0"/>
              <a:t>Contribution</a:t>
            </a:r>
            <a:r>
              <a:rPr lang="it-IT" sz="3600" b="1" dirty="0" smtClean="0"/>
              <a:t>: </a:t>
            </a:r>
            <a:r>
              <a:rPr lang="it-IT" sz="3600" b="1" dirty="0" err="1" smtClean="0"/>
              <a:t>Leakage-Resilient</a:t>
            </a:r>
            <a:r>
              <a:rPr lang="it-IT" sz="3600" b="1" dirty="0" smtClean="0"/>
              <a:t> Storage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An encoding scheme</a:t>
            </a:r>
            <a:r>
              <a:rPr lang="en-US" dirty="0"/>
              <a:t> </a:t>
            </a:r>
            <a:r>
              <a:rPr lang="en-US" dirty="0" smtClean="0"/>
              <a:t>to securely store data </a:t>
            </a:r>
          </a:p>
          <a:p>
            <a:pPr marL="0" indent="0" algn="ctr">
              <a:buNone/>
            </a:pPr>
            <a:r>
              <a:rPr lang="en-US" dirty="0" smtClean="0"/>
              <a:t>on </a:t>
            </a:r>
            <a:r>
              <a:rPr lang="en-US" dirty="0"/>
              <a:t>hardware that </a:t>
            </a:r>
            <a:r>
              <a:rPr lang="en-US" dirty="0" smtClean="0"/>
              <a:t>may </a:t>
            </a:r>
            <a:r>
              <a:rPr lang="en-US" dirty="0"/>
              <a:t>leak </a:t>
            </a:r>
            <a:r>
              <a:rPr lang="en-US" dirty="0" smtClean="0"/>
              <a:t>information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PROS: </a:t>
            </a:r>
            <a:r>
              <a:rPr lang="en-US" b="1" dirty="0" smtClean="0"/>
              <a:t>information-theoretic solution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CONS: </a:t>
            </a:r>
            <a:r>
              <a:rPr lang="en-US" b="1" dirty="0"/>
              <a:t>analysis of concrete parameters does not seem to allow for efficient </a:t>
            </a:r>
            <a:r>
              <a:rPr lang="en-US" b="1" dirty="0" smtClean="0"/>
              <a:t>feasibility in practice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8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1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ctrTitle" idx="4294967295"/>
          </p:nvPr>
        </p:nvSpPr>
        <p:spPr>
          <a:xfrm>
            <a:off x="543518" y="188912"/>
            <a:ext cx="7704138" cy="11525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Leakage-Resilient</a:t>
            </a:r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Storage</a:t>
            </a:r>
            <a:endParaRPr lang="en-US" sz="4000" b="1" dirty="0"/>
          </a:p>
        </p:txBody>
      </p:sp>
      <p:pic>
        <p:nvPicPr>
          <p:cNvPr id="66585" name="Picture 2" descr="C:\Users\Stefan\AppData\Local\Microsoft\Windows\Temporary Internet Files\Content.IE5\WQ23TY75\MCj0433834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765175"/>
            <a:ext cx="335756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flipH="1">
            <a:off x="3500438" y="1628775"/>
            <a:ext cx="2071687" cy="10779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0FFFF"/>
              </a:gs>
            </a:gsLst>
            <a:lin ang="5400000" scaled="1"/>
          </a:gradFill>
          <a:ln w="9525" algn="ctr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1800" b="1">
              <a:solidFill>
                <a:srgbClr val="C00000"/>
              </a:solidFill>
              <a:effectLst/>
            </a:endParaRPr>
          </a:p>
          <a:p>
            <a:pPr algn="ctr"/>
            <a:r>
              <a:rPr lang="en-US" sz="2800" b="1">
                <a:effectLst/>
                <a:latin typeface="Calibri" pitchFamily="34" charset="0"/>
              </a:rPr>
              <a:t>Enc(m)</a:t>
            </a:r>
          </a:p>
          <a:p>
            <a:pPr algn="ctr"/>
            <a:endParaRPr lang="en-US" sz="1800" b="1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6" name="Trapezoid 5"/>
          <p:cNvSpPr>
            <a:spLocks noChangeArrowheads="1"/>
          </p:cNvSpPr>
          <p:nvPr/>
        </p:nvSpPr>
        <p:spPr bwMode="auto">
          <a:xfrm rot="16200000">
            <a:off x="2340769" y="1629569"/>
            <a:ext cx="1008063" cy="1006475"/>
          </a:xfrm>
          <a:custGeom>
            <a:avLst/>
            <a:gdLst>
              <a:gd name="T0" fmla="*/ 1035851 w 2071702"/>
              <a:gd name="T1" fmla="*/ 0 h 785818"/>
              <a:gd name="T2" fmla="*/ 221007 w 2071702"/>
              <a:gd name="T3" fmla="*/ 392909 h 785818"/>
              <a:gd name="T4" fmla="*/ 1035851 w 2071702"/>
              <a:gd name="T5" fmla="*/ 785818 h 785818"/>
              <a:gd name="T6" fmla="*/ 1850695 w 2071702"/>
              <a:gd name="T7" fmla="*/ 392909 h 785818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94677 w 2071702"/>
              <a:gd name="T13" fmla="*/ 111774 h 785818"/>
              <a:gd name="T14" fmla="*/ 1777025 w 2071702"/>
              <a:gd name="T15" fmla="*/ 785818 h 785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1702" h="785818">
                <a:moveTo>
                  <a:pt x="0" y="785818"/>
                </a:moveTo>
                <a:lnTo>
                  <a:pt x="442015" y="0"/>
                </a:lnTo>
                <a:lnTo>
                  <a:pt x="1629687" y="0"/>
                </a:lnTo>
                <a:lnTo>
                  <a:pt x="2071702" y="785818"/>
                </a:lnTo>
                <a:close/>
              </a:path>
            </a:pathLst>
          </a:cu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effectLst/>
                <a:latin typeface="Calibri" pitchFamily="34" charset="0"/>
              </a:rPr>
              <a:t>Enc</a:t>
            </a:r>
          </a:p>
        </p:txBody>
      </p:sp>
      <p:sp>
        <p:nvSpPr>
          <p:cNvPr id="7" name="Trapezoid 6"/>
          <p:cNvSpPr>
            <a:spLocks noChangeArrowheads="1"/>
          </p:cNvSpPr>
          <p:nvPr/>
        </p:nvSpPr>
        <p:spPr bwMode="auto">
          <a:xfrm rot="16200000" flipV="1">
            <a:off x="5688806" y="1593057"/>
            <a:ext cx="1008063" cy="1079500"/>
          </a:xfrm>
          <a:custGeom>
            <a:avLst/>
            <a:gdLst>
              <a:gd name="T0" fmla="*/ 1000132 w 2000264"/>
              <a:gd name="T1" fmla="*/ 0 h 785818"/>
              <a:gd name="T2" fmla="*/ 151352 w 2000264"/>
              <a:gd name="T3" fmla="*/ 392909 h 785818"/>
              <a:gd name="T4" fmla="*/ 1000132 w 2000264"/>
              <a:gd name="T5" fmla="*/ 785818 h 785818"/>
              <a:gd name="T6" fmla="*/ 1848912 w 2000264"/>
              <a:gd name="T7" fmla="*/ 392909 h 785818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01803 w 2000264"/>
              <a:gd name="T13" fmla="*/ 79280 h 785818"/>
              <a:gd name="T14" fmla="*/ 1798461 w 2000264"/>
              <a:gd name="T15" fmla="*/ 785818 h 785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264" h="785818">
                <a:moveTo>
                  <a:pt x="0" y="785818"/>
                </a:moveTo>
                <a:lnTo>
                  <a:pt x="302705" y="0"/>
                </a:lnTo>
                <a:lnTo>
                  <a:pt x="1697559" y="0"/>
                </a:lnTo>
                <a:lnTo>
                  <a:pt x="2000264" y="785818"/>
                </a:lnTo>
                <a:close/>
              </a:path>
            </a:pathLst>
          </a:cu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effectLst/>
                <a:latin typeface="Calibri" pitchFamily="34" charset="0"/>
              </a:rPr>
              <a:t>Dec</a:t>
            </a: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901700" y="2852738"/>
            <a:ext cx="2428875" cy="792162"/>
          </a:xfrm>
          <a:prstGeom prst="wedgeRoundRectCallout">
            <a:avLst>
              <a:gd name="adj1" fmla="val 31046"/>
              <a:gd name="adj2" fmla="val -125148"/>
              <a:gd name="adj3" fmla="val 1666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  <a:effectLst/>
                <a:latin typeface="Calibri" pitchFamily="34" charset="0"/>
              </a:rPr>
              <a:t>Note:</a:t>
            </a:r>
            <a:br>
              <a:rPr lang="en-US" sz="2000" b="1">
                <a:solidFill>
                  <a:schemeClr val="tx2"/>
                </a:solidFill>
                <a:effectLst/>
                <a:latin typeface="Calibri" pitchFamily="34" charset="0"/>
              </a:rPr>
            </a:br>
            <a:r>
              <a:rPr lang="en-US" sz="2400" b="1">
                <a:solidFill>
                  <a:schemeClr val="tx2"/>
                </a:solidFill>
                <a:effectLst/>
                <a:latin typeface="Calibri" pitchFamily="34" charset="0"/>
              </a:rPr>
              <a:t>no secret key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76375" y="1844675"/>
            <a:ext cx="719138" cy="55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>
              <a:solidFill>
                <a:schemeClr val="accent2"/>
              </a:solidFill>
              <a:effectLst/>
              <a:latin typeface="Calibri" pitchFamily="34" charset="0"/>
            </a:endParaRPr>
          </a:p>
          <a:p>
            <a:pPr algn="ctr"/>
            <a:r>
              <a:rPr lang="en-US" sz="2400" b="1">
                <a:effectLst/>
                <a:latin typeface="Calibri" pitchFamily="34" charset="0"/>
              </a:rPr>
              <a:t>m</a:t>
            </a:r>
          </a:p>
          <a:p>
            <a:pPr algn="ctr"/>
            <a:endParaRPr lang="en-US" sz="300" b="1">
              <a:solidFill>
                <a:schemeClr val="accent2"/>
              </a:solidFill>
              <a:effectLst/>
              <a:latin typeface="Calibri" pitchFamily="34" charset="0"/>
            </a:endParaRPr>
          </a:p>
        </p:txBody>
      </p:sp>
      <p:sp>
        <p:nvSpPr>
          <p:cNvPr id="2" name="Trapezoid 5"/>
          <p:cNvSpPr>
            <a:spLocks noChangeArrowheads="1"/>
          </p:cNvSpPr>
          <p:nvPr/>
        </p:nvSpPr>
        <p:spPr bwMode="auto">
          <a:xfrm rot="10800000">
            <a:off x="3492500" y="2781300"/>
            <a:ext cx="2090738" cy="1079500"/>
          </a:xfrm>
          <a:custGeom>
            <a:avLst/>
            <a:gdLst>
              <a:gd name="T0" fmla="*/ 1035851 w 2071702"/>
              <a:gd name="T1" fmla="*/ 0 h 785818"/>
              <a:gd name="T2" fmla="*/ 221007 w 2071702"/>
              <a:gd name="T3" fmla="*/ 392909 h 785818"/>
              <a:gd name="T4" fmla="*/ 1035851 w 2071702"/>
              <a:gd name="T5" fmla="*/ 785818 h 785818"/>
              <a:gd name="T6" fmla="*/ 1850695 w 2071702"/>
              <a:gd name="T7" fmla="*/ 392909 h 785818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94677 w 2071702"/>
              <a:gd name="T13" fmla="*/ 111774 h 785818"/>
              <a:gd name="T14" fmla="*/ 1777025 w 2071702"/>
              <a:gd name="T15" fmla="*/ 785818 h 785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1702" h="785818">
                <a:moveTo>
                  <a:pt x="0" y="785818"/>
                </a:moveTo>
                <a:lnTo>
                  <a:pt x="442015" y="0"/>
                </a:lnTo>
                <a:lnTo>
                  <a:pt x="1629687" y="0"/>
                </a:lnTo>
                <a:lnTo>
                  <a:pt x="2071702" y="785818"/>
                </a:lnTo>
                <a:close/>
              </a:path>
            </a:pathLst>
          </a:cu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en-US" sz="2800" b="1" baseline="-250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,…,</a:t>
            </a:r>
            <a:r>
              <a:rPr lang="el-GR" sz="3200" b="1" dirty="0" smtClean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en-US" sz="2800" b="1" baseline="-250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t</a:t>
            </a:r>
            <a:endParaRPr lang="en-US" sz="2800" b="1" baseline="-25000" dirty="0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pic>
        <p:nvPicPr>
          <p:cNvPr id="11271" name="Picture 7" descr="MCj0423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156200"/>
            <a:ext cx="10477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763713" y="5300663"/>
            <a:ext cx="4752975" cy="1031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effectLst/>
                <a:latin typeface="Calibri" pitchFamily="34" charset="0"/>
              </a:rPr>
              <a:t>chooses (adaptively)</a:t>
            </a:r>
            <a:r>
              <a:rPr lang="en-US" sz="2000" dirty="0">
                <a:solidFill>
                  <a:schemeClr val="accent2"/>
                </a:solidFill>
                <a:effectLst/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itchFamily="34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effectLst/>
                <a:latin typeface="Calibri" pitchFamily="34" charset="0"/>
              </a:rPr>
              <a:t> </a:t>
            </a:r>
            <a:r>
              <a:rPr lang="en-US" sz="2000" dirty="0">
                <a:effectLst/>
                <a:latin typeface="Calibri" pitchFamily="34" charset="0"/>
              </a:rPr>
              <a:t>functions</a:t>
            </a:r>
          </a:p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en-US" sz="2800" b="1" baseline="-25000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i</a:t>
            </a:r>
            <a:r>
              <a:rPr lang="en-US" sz="2800" b="1" baseline="-250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itchFamily="34" charset="0"/>
              </a:rPr>
              <a:t>: {0,1}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libri" pitchFamily="34" charset="0"/>
              </a:rPr>
              <a:t>|</a:t>
            </a:r>
            <a:r>
              <a:rPr lang="en-US" sz="2800" b="1" baseline="30000" dirty="0" err="1">
                <a:solidFill>
                  <a:srgbClr val="FF0000"/>
                </a:solidFill>
                <a:effectLst/>
                <a:latin typeface="Calibri" pitchFamily="34" charset="0"/>
              </a:rPr>
              <a:t>Enc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libri" pitchFamily="34" charset="0"/>
              </a:rPr>
              <a:t>(m)|</a:t>
            </a:r>
            <a:r>
              <a:rPr lang="en-US" sz="2800" baseline="30000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cs typeface="Arial" charset="0"/>
              </a:rPr>
              <a:t>→ 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itchFamily="34" charset="0"/>
              </a:rPr>
              <a:t>{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0,1}</a:t>
            </a:r>
            <a:r>
              <a:rPr lang="en-US" sz="3200" b="1" baseline="30000" dirty="0" err="1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n-US" sz="2000" b="1" baseline="30000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i</a:t>
            </a:r>
            <a:r>
              <a:rPr lang="en-US" b="1" baseline="300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lang="en-US" sz="2800" b="1" baseline="300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itchFamily="34" charset="0"/>
              </a:rPr>
              <a:t>є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Γ</a:t>
            </a:r>
          </a:p>
        </p:txBody>
      </p:sp>
      <p:sp>
        <p:nvSpPr>
          <p:cNvPr id="66597" name="AutoShape 37"/>
          <p:cNvSpPr>
            <a:spLocks noChangeArrowheads="1"/>
          </p:cNvSpPr>
          <p:nvPr/>
        </p:nvSpPr>
        <p:spPr bwMode="auto">
          <a:xfrm>
            <a:off x="3851696" y="4581525"/>
            <a:ext cx="2376488" cy="503238"/>
          </a:xfrm>
          <a:prstGeom prst="wedgeRectCallout">
            <a:avLst>
              <a:gd name="adj1" fmla="val 19940"/>
              <a:gd name="adj2" fmla="val 19669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 dirty="0">
                <a:effectLst/>
                <a:latin typeface="Calibri" pitchFamily="34" charset="0"/>
              </a:rPr>
              <a:t>retrieves</a:t>
            </a:r>
            <a:r>
              <a:rPr lang="en-US" sz="2000" dirty="0">
                <a:solidFill>
                  <a:schemeClr val="accent2"/>
                </a:solidFill>
                <a:effectLst/>
                <a:latin typeface="Calibri" pitchFamily="34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λ</a:t>
            </a:r>
            <a:r>
              <a:rPr lang="en-US" sz="2000" b="1" baseline="-25000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effectLst/>
                <a:latin typeface="Calibri" pitchFamily="34" charset="0"/>
              </a:rPr>
              <a:t> </a:t>
            </a:r>
            <a:r>
              <a:rPr lang="en-US" sz="2000" dirty="0">
                <a:effectLst/>
                <a:latin typeface="Calibri" pitchFamily="34" charset="0"/>
              </a:rPr>
              <a:t>bits</a:t>
            </a:r>
            <a:endParaRPr lang="en-US" sz="800" dirty="0">
              <a:effectLst/>
              <a:latin typeface="Calibri" pitchFamily="34" charset="0"/>
            </a:endParaRPr>
          </a:p>
        </p:txBody>
      </p:sp>
      <p:sp>
        <p:nvSpPr>
          <p:cNvPr id="66598" name="AutoShape 38"/>
          <p:cNvSpPr>
            <a:spLocks noChangeArrowheads="1"/>
          </p:cNvSpPr>
          <p:nvPr/>
        </p:nvSpPr>
        <p:spPr bwMode="auto">
          <a:xfrm>
            <a:off x="323850" y="4292600"/>
            <a:ext cx="2303463" cy="792163"/>
          </a:xfrm>
          <a:prstGeom prst="wedgeRectCallout">
            <a:avLst>
              <a:gd name="adj1" fmla="val 1139"/>
              <a:gd name="adj2" fmla="val 9989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>
                <a:effectLst/>
                <a:latin typeface="Calibri" pitchFamily="34" charset="0"/>
              </a:rPr>
              <a:t>computationally unbounded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132138" y="3933825"/>
            <a:ext cx="2736850" cy="46166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effectLst/>
                <a:latin typeface="Calibri" pitchFamily="34" charset="0"/>
              </a:rPr>
              <a:t>total leakage &lt; </a:t>
            </a:r>
            <a:r>
              <a:rPr lang="el-G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λ</a:t>
            </a:r>
            <a:endParaRPr lang="en-US" sz="2400" b="1" dirty="0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66600" name="AutoShape 40"/>
          <p:cNvSpPr>
            <a:spLocks noChangeArrowheads="1"/>
          </p:cNvSpPr>
          <p:nvPr/>
        </p:nvSpPr>
        <p:spPr bwMode="auto">
          <a:xfrm>
            <a:off x="6516688" y="3429000"/>
            <a:ext cx="2447925" cy="2808288"/>
          </a:xfrm>
          <a:prstGeom prst="cloudCallout">
            <a:avLst>
              <a:gd name="adj1" fmla="val -60569"/>
              <a:gd name="adj2" fmla="val 3338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601" name="Oval 41"/>
          <p:cNvSpPr>
            <a:spLocks noChangeArrowheads="1"/>
          </p:cNvSpPr>
          <p:nvPr/>
        </p:nvSpPr>
        <p:spPr bwMode="auto">
          <a:xfrm>
            <a:off x="5795963" y="5661025"/>
            <a:ext cx="504825" cy="64928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6602" name="Text Box 42"/>
          <p:cNvSpPr txBox="1">
            <a:spLocks noChangeArrowheads="1"/>
          </p:cNvSpPr>
          <p:nvPr/>
        </p:nvSpPr>
        <p:spPr bwMode="auto">
          <a:xfrm>
            <a:off x="6732588" y="3933825"/>
            <a:ext cx="205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effectLst/>
                <a:latin typeface="Calibri" pitchFamily="34" charset="0"/>
              </a:rPr>
              <a:t> </a:t>
            </a:r>
            <a:r>
              <a:rPr lang="en-US" sz="2000" b="1">
                <a:effectLst/>
                <a:latin typeface="Calibri" pitchFamily="34" charset="0"/>
              </a:rPr>
              <a:t>very realistic</a:t>
            </a:r>
            <a:endParaRPr lang="en-US" sz="3600" b="1">
              <a:effectLst/>
              <a:latin typeface="Times New Roman" pitchFamily="18" charset="0"/>
            </a:endParaRPr>
          </a:p>
        </p:txBody>
      </p:sp>
      <p:sp>
        <p:nvSpPr>
          <p:cNvPr id="66603" name="Line 43"/>
          <p:cNvSpPr>
            <a:spLocks noChangeShapeType="1"/>
          </p:cNvSpPr>
          <p:nvPr/>
        </p:nvSpPr>
        <p:spPr bwMode="auto">
          <a:xfrm flipH="1">
            <a:off x="7885113" y="5300663"/>
            <a:ext cx="142875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6604" name="Text Box 44"/>
          <p:cNvSpPr txBox="1">
            <a:spLocks noChangeArrowheads="1"/>
          </p:cNvSpPr>
          <p:nvPr/>
        </p:nvSpPr>
        <p:spPr bwMode="auto">
          <a:xfrm>
            <a:off x="6732588" y="5013325"/>
            <a:ext cx="2160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000" b="1">
                <a:effectLst/>
                <a:latin typeface="Calibri" pitchFamily="34" charset="0"/>
              </a:rPr>
              <a:t>Decode </a:t>
            </a:r>
            <a:r>
              <a:rPr lang="en-US" sz="3200">
                <a:effectLst/>
                <a:latin typeface="Calibri" pitchFamily="34" charset="0"/>
              </a:rPr>
              <a:t>є</a:t>
            </a:r>
            <a:r>
              <a:rPr lang="en-US" sz="2000" b="1">
                <a:effectLst/>
                <a:latin typeface="Calibri" pitchFamily="34" charset="0"/>
              </a:rPr>
              <a:t> </a:t>
            </a:r>
            <a:r>
              <a:rPr lang="en-US" sz="4000" b="1">
                <a:effectLst/>
                <a:latin typeface="Times New Roman" pitchFamily="18" charset="0"/>
              </a:rPr>
              <a:t>Γ</a:t>
            </a:r>
            <a:endParaRPr lang="it-IT" sz="4000" b="1">
              <a:effectLst/>
              <a:latin typeface="Times New Roman" pitchFamily="18" charset="0"/>
            </a:endParaRPr>
          </a:p>
        </p:txBody>
      </p:sp>
      <p:sp>
        <p:nvSpPr>
          <p:cNvPr id="66606" name="Text Box 46"/>
          <p:cNvSpPr txBox="1">
            <a:spLocks noChangeArrowheads="1"/>
          </p:cNvSpPr>
          <p:nvPr/>
        </p:nvSpPr>
        <p:spPr bwMode="auto">
          <a:xfrm>
            <a:off x="6732588" y="4508500"/>
            <a:ext cx="2051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effectLst/>
                <a:latin typeface="Calibri" pitchFamily="34" charset="0"/>
              </a:rPr>
              <a:t> </a:t>
            </a:r>
            <a:r>
              <a:rPr lang="en-US" sz="2000" b="1">
                <a:effectLst/>
                <a:latin typeface="Calibri" pitchFamily="34" charset="0"/>
              </a:rPr>
              <a:t>input-shrinking</a:t>
            </a:r>
            <a:endParaRPr lang="en-US" sz="3600" b="1">
              <a:effectLst/>
              <a:latin typeface="Times New Roman" pitchFamily="18" charset="0"/>
            </a:endParaRPr>
          </a:p>
        </p:txBody>
      </p:sp>
      <p:sp>
        <p:nvSpPr>
          <p:cNvPr id="66607" name="AutoShape 47"/>
          <p:cNvSpPr>
            <a:spLocks noChangeArrowheads="1"/>
          </p:cNvSpPr>
          <p:nvPr/>
        </p:nvSpPr>
        <p:spPr bwMode="auto">
          <a:xfrm>
            <a:off x="6084888" y="2924175"/>
            <a:ext cx="1655762" cy="503238"/>
          </a:xfrm>
          <a:prstGeom prst="wedgeRectCallout">
            <a:avLst>
              <a:gd name="adj1" fmla="val -80106"/>
              <a:gd name="adj2" fmla="val 189745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 b="1" dirty="0">
                <a:latin typeface="Calibri" pitchFamily="34" charset="0"/>
              </a:rPr>
              <a:t>λ</a:t>
            </a:r>
            <a:r>
              <a:rPr lang="en-US" sz="2000" b="1" dirty="0" smtClean="0">
                <a:effectLst/>
                <a:latin typeface="Calibri" pitchFamily="34" charset="0"/>
              </a:rPr>
              <a:t> </a:t>
            </a:r>
            <a:r>
              <a:rPr lang="en-US" sz="2000" b="1" dirty="0">
                <a:effectLst/>
                <a:latin typeface="Calibri" pitchFamily="34" charset="0"/>
              </a:rPr>
              <a:t>&lt; |</a:t>
            </a:r>
            <a:r>
              <a:rPr lang="en-US" sz="2000" b="1" dirty="0" err="1">
                <a:effectLst/>
                <a:latin typeface="Calibri" pitchFamily="34" charset="0"/>
              </a:rPr>
              <a:t>Enc</a:t>
            </a:r>
            <a:r>
              <a:rPr lang="en-US" sz="2000" b="1" dirty="0">
                <a:effectLst/>
                <a:latin typeface="Calibri" pitchFamily="34" charset="0"/>
              </a:rPr>
              <a:t>(m)|</a:t>
            </a:r>
            <a:endParaRPr lang="en-US" sz="800" b="1" dirty="0">
              <a:effectLst/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5436" y="3933825"/>
            <a:ext cx="8424863" cy="1944688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All-Or-Nothing Transform</a:t>
            </a:r>
          </a:p>
          <a:p>
            <a:pPr algn="ctr">
              <a:buFontTx/>
              <a:buNone/>
            </a:pPr>
            <a:endParaRPr lang="en-US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3850" y="4652963"/>
            <a:ext cx="8424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400" b="1" dirty="0">
                <a:effectLst/>
                <a:latin typeface="Calibri" pitchFamily="34" charset="0"/>
              </a:rPr>
              <a:t>it should be hard to </a:t>
            </a:r>
            <a:r>
              <a:rPr lang="en-US" sz="2400" b="1" dirty="0" smtClean="0">
                <a:effectLst/>
                <a:latin typeface="Calibri" pitchFamily="34" charset="0"/>
              </a:rPr>
              <a:t>reconstruct </a:t>
            </a:r>
            <a:r>
              <a:rPr lang="en-US" sz="2400" b="1" dirty="0">
                <a:effectLst/>
                <a:latin typeface="Calibri" pitchFamily="34" charset="0"/>
              </a:rPr>
              <a:t>a message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effectLst/>
                <a:latin typeface="Calibri" pitchFamily="34" charset="0"/>
              </a:rPr>
              <a:t>if not all the bits of its encoding are known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6877198" y="1897096"/>
            <a:ext cx="719138" cy="55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>
              <a:solidFill>
                <a:schemeClr val="accent2"/>
              </a:solidFill>
              <a:effectLst/>
              <a:latin typeface="Calibri" pitchFamily="34" charset="0"/>
            </a:endParaRPr>
          </a:p>
          <a:p>
            <a:pPr algn="ctr"/>
            <a:r>
              <a:rPr lang="en-US" sz="2400" b="1">
                <a:effectLst/>
                <a:latin typeface="Calibri" pitchFamily="34" charset="0"/>
              </a:rPr>
              <a:t>m</a:t>
            </a:r>
          </a:p>
          <a:p>
            <a:pPr algn="ctr"/>
            <a:endParaRPr lang="en-US" sz="300" b="1">
              <a:solidFill>
                <a:schemeClr val="accent2"/>
              </a:solidFill>
              <a:effectLst/>
              <a:latin typeface="Calibri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32" name="Segnaposto contenut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80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9" grpId="1" animBg="1"/>
      <p:bldP spid="4" grpId="0" animBg="1"/>
      <p:bldP spid="2" grpId="0" animBg="1"/>
      <p:bldP spid="54282" grpId="0" animBg="1"/>
      <p:bldP spid="66597" grpId="0" animBg="1"/>
      <p:bldP spid="66598" grpId="0" animBg="1"/>
      <p:bldP spid="8" grpId="0" animBg="1"/>
      <p:bldP spid="66600" grpId="0" animBg="1"/>
      <p:bldP spid="66601" grpId="0" animBg="1"/>
      <p:bldP spid="66602" grpId="0"/>
      <p:bldP spid="66603" grpId="0" animBg="1"/>
      <p:bldP spid="66604" grpId="0"/>
      <p:bldP spid="66606" grpId="0"/>
      <p:bldP spid="66607" grpId="0" animBg="1"/>
      <p:bldP spid="43011" grpId="0" animBg="1"/>
      <p:bldP spid="43011" grpId="1" animBg="1"/>
      <p:bldP spid="10" grpId="0"/>
      <p:bldP spid="10" grpId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ctrTitle" idx="4294967295"/>
          </p:nvPr>
        </p:nvSpPr>
        <p:spPr>
          <a:xfrm>
            <a:off x="539750" y="404813"/>
            <a:ext cx="7704138" cy="11525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Security </a:t>
            </a:r>
            <a:r>
              <a:rPr lang="en-US" b="1" dirty="0" smtClean="0">
                <a:solidFill>
                  <a:schemeClr val="tx1"/>
                </a:solidFill>
              </a:rPr>
              <a:t>definition 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916113"/>
            <a:ext cx="8353425" cy="1657350"/>
          </a:xfr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A scheme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Calibri" pitchFamily="34" charset="0"/>
              </a:rPr>
              <a:t>Enc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, Dec)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is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secure</a:t>
            </a: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if for every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en-US" sz="2800" b="1" baseline="-25000" dirty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, m</a:t>
            </a:r>
            <a:r>
              <a:rPr lang="en-US" sz="2800" b="1" baseline="-25000" dirty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no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 adversary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can distinguish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Enc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(m</a:t>
            </a:r>
            <a:r>
              <a:rPr lang="en-US" sz="2800" b="1" baseline="-25000" dirty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from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Enc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(m</a:t>
            </a:r>
            <a:r>
              <a:rPr lang="en-US" sz="2800" b="1" baseline="-250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71704" name="AutoShape 24"/>
          <p:cNvSpPr>
            <a:spLocks noChangeArrowheads="1"/>
          </p:cNvSpPr>
          <p:nvPr/>
        </p:nvSpPr>
        <p:spPr bwMode="auto">
          <a:xfrm>
            <a:off x="611188" y="1196975"/>
            <a:ext cx="8064500" cy="576263"/>
          </a:xfrm>
          <a:prstGeom prst="wedgeRoundRectCallout">
            <a:avLst>
              <a:gd name="adj1" fmla="val 37542"/>
              <a:gd name="adj2" fmla="val 177273"/>
              <a:gd name="adj3" fmla="val 16667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dirty="0">
                <a:effectLst/>
                <a:latin typeface="Calibri" pitchFamily="34" charset="0"/>
              </a:rPr>
              <a:t>we will require that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itchFamily="34" charset="0"/>
              </a:rPr>
              <a:t>m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Calibri" pitchFamily="34" charset="0"/>
              </a:rPr>
              <a:t>0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itchFamily="34" charset="0"/>
              </a:rPr>
              <a:t>, m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Calibri" pitchFamily="34" charset="0"/>
              </a:rPr>
              <a:t>1</a:t>
            </a:r>
            <a:r>
              <a:rPr lang="en-US" sz="2400" dirty="0">
                <a:effectLst/>
                <a:latin typeface="Calibri" pitchFamily="34" charset="0"/>
              </a:rPr>
              <a:t> are chosen by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itchFamily="34" charset="0"/>
              </a:rPr>
              <a:t>adversary</a:t>
            </a:r>
            <a:endParaRPr lang="en-US" sz="2400" b="1" dirty="0">
              <a:effectLst/>
              <a:latin typeface="Calibri" pitchFamily="34" charset="0"/>
            </a:endParaRPr>
          </a:p>
        </p:txBody>
      </p:sp>
      <p:pic>
        <p:nvPicPr>
          <p:cNvPr id="71705" name="Picture 2" descr="C:\Users\Stefan\AppData\Local\Microsoft\Windows\Temporary Internet Files\Content.IE5\WQ23TY75\MCj0433834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44900"/>
            <a:ext cx="2087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flipH="1">
            <a:off x="973138" y="4003675"/>
            <a:ext cx="1081087" cy="955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0FFFF"/>
              </a:gs>
            </a:gsLst>
            <a:lin ang="5400000" scaled="1"/>
          </a:gradFill>
          <a:ln w="9525" algn="ctr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1800" b="1">
              <a:solidFill>
                <a:srgbClr val="C00000"/>
              </a:solidFill>
              <a:effectLst/>
            </a:endParaRPr>
          </a:p>
          <a:p>
            <a:pPr algn="ctr"/>
            <a:r>
              <a:rPr lang="en-US" sz="2000" b="1">
                <a:effectLst/>
                <a:latin typeface="Calibri" pitchFamily="34" charset="0"/>
              </a:rPr>
              <a:t>Enc(m</a:t>
            </a:r>
            <a:r>
              <a:rPr lang="en-US" sz="2000" b="1" baseline="-25000">
                <a:effectLst/>
                <a:latin typeface="Calibri" pitchFamily="34" charset="0"/>
              </a:rPr>
              <a:t>0</a:t>
            </a:r>
            <a:r>
              <a:rPr lang="en-US" sz="2000" b="1">
                <a:effectLst/>
                <a:latin typeface="Calibri" pitchFamily="34" charset="0"/>
              </a:rPr>
              <a:t>)</a:t>
            </a:r>
          </a:p>
          <a:p>
            <a:pPr algn="ctr"/>
            <a:endParaRPr lang="en-US" sz="1800" b="1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pic>
        <p:nvPicPr>
          <p:cNvPr id="71708" name="Picture 2" descr="C:\Users\Stefan\AppData\Local\Microsoft\Windows\Temporary Internet Files\Content.IE5\WQ23TY75\MCj0433834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644900"/>
            <a:ext cx="20875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 flipH="1">
            <a:off x="7165975" y="4003675"/>
            <a:ext cx="1079500" cy="955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0FFFF"/>
              </a:gs>
            </a:gsLst>
            <a:lin ang="5400000" scaled="1"/>
          </a:gradFill>
          <a:ln w="9525" algn="ctr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1800" b="1">
              <a:solidFill>
                <a:srgbClr val="C00000"/>
              </a:solidFill>
              <a:effectLst/>
            </a:endParaRPr>
          </a:p>
          <a:p>
            <a:pPr algn="ctr"/>
            <a:r>
              <a:rPr lang="en-US" sz="2000" b="1">
                <a:effectLst/>
                <a:latin typeface="Calibri" pitchFamily="34" charset="0"/>
              </a:rPr>
              <a:t>Enc(m</a:t>
            </a:r>
            <a:r>
              <a:rPr lang="en-US" sz="2000" b="1" baseline="-25000">
                <a:effectLst/>
                <a:latin typeface="Calibri" pitchFamily="34" charset="0"/>
              </a:rPr>
              <a:t>1</a:t>
            </a:r>
            <a:r>
              <a:rPr lang="en-US" sz="2000" b="1">
                <a:effectLst/>
                <a:latin typeface="Calibri" pitchFamily="34" charset="0"/>
              </a:rPr>
              <a:t>)</a:t>
            </a:r>
          </a:p>
          <a:p>
            <a:pPr algn="ctr"/>
            <a:endParaRPr lang="en-US" sz="1800" b="1">
              <a:effectLst/>
              <a:latin typeface="Calibri" pitchFamily="34" charset="0"/>
            </a:endParaRPr>
          </a:p>
        </p:txBody>
      </p:sp>
      <p:pic>
        <p:nvPicPr>
          <p:cNvPr id="11271" name="Picture 7" descr="MCj0423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82" y="4846816"/>
            <a:ext cx="1319212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1" name="AutoShape 31"/>
          <p:cNvSpPr>
            <a:spLocks noChangeArrowheads="1"/>
          </p:cNvSpPr>
          <p:nvPr/>
        </p:nvSpPr>
        <p:spPr bwMode="auto">
          <a:xfrm>
            <a:off x="3635375" y="3716338"/>
            <a:ext cx="2376488" cy="1081087"/>
          </a:xfrm>
          <a:prstGeom prst="cloudCallout">
            <a:avLst>
              <a:gd name="adj1" fmla="val 4818"/>
              <a:gd name="adj2" fmla="val 105638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8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1712" name="WordArt 32"/>
          <p:cNvSpPr>
            <a:spLocks noChangeArrowheads="1" noChangeShapeType="1" noTextEdit="1"/>
          </p:cNvSpPr>
          <p:nvPr/>
        </p:nvSpPr>
        <p:spPr bwMode="auto">
          <a:xfrm>
            <a:off x="4356100" y="3860800"/>
            <a:ext cx="865188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effectLst/>
                <a:latin typeface="Arial Black"/>
              </a:rPr>
              <a:t>?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16" name="Segnaposto contenut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53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71704" grpId="0" animBg="1"/>
      <p:bldP spid="5" grpId="0" animBg="1"/>
      <p:bldP spid="2" grpId="0" animBg="1"/>
      <p:bldP spid="71711" grpId="0" animBg="1"/>
      <p:bldP spid="717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ctrTitle" idx="4294967295"/>
          </p:nvPr>
        </p:nvSpPr>
        <p:spPr>
          <a:xfrm>
            <a:off x="539750" y="404813"/>
            <a:ext cx="7704138" cy="11525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Adversary model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94214" name="Picture 2" descr="C:\Users\Stefan\AppData\Local\Microsoft\Windows\Temporary Internet Files\Content.IE5\WQ23TY75\MCj0433834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765175"/>
            <a:ext cx="4321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flipH="1">
            <a:off x="3636963" y="1916113"/>
            <a:ext cx="4033837" cy="1016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0FFFF"/>
              </a:gs>
            </a:gsLst>
            <a:lin ang="5400000" scaled="1"/>
          </a:gradFill>
          <a:ln w="9525" algn="ctr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1800" b="1">
              <a:solidFill>
                <a:srgbClr val="C00000"/>
              </a:solidFill>
              <a:effectLst/>
            </a:endParaRPr>
          </a:p>
          <a:p>
            <a:pPr algn="ctr"/>
            <a:r>
              <a:rPr lang="en-US" sz="2400" b="1">
                <a:effectLst/>
                <a:latin typeface="Calibri" pitchFamily="34" charset="0"/>
              </a:rPr>
              <a:t>Enc(m):=(Rand, </a:t>
            </a:r>
            <a:r>
              <a:rPr lang="en-US" sz="2400" b="1" i="1">
                <a:effectLst/>
                <a:latin typeface="Calibri" pitchFamily="34" charset="0"/>
              </a:rPr>
              <a:t>f</a:t>
            </a:r>
            <a:r>
              <a:rPr lang="en-US" sz="2400" b="1">
                <a:effectLst/>
                <a:latin typeface="Calibri" pitchFamily="34" charset="0"/>
              </a:rPr>
              <a:t>(Rand)     m)</a:t>
            </a:r>
          </a:p>
          <a:p>
            <a:pPr algn="ctr"/>
            <a:endParaRPr lang="en-US" sz="1800" b="1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6" name="Trapezoid 5"/>
          <p:cNvSpPr>
            <a:spLocks noChangeArrowheads="1"/>
          </p:cNvSpPr>
          <p:nvPr/>
        </p:nvSpPr>
        <p:spPr bwMode="auto">
          <a:xfrm rot="16200000">
            <a:off x="2303463" y="1809750"/>
            <a:ext cx="1152525" cy="1222375"/>
          </a:xfrm>
          <a:custGeom>
            <a:avLst/>
            <a:gdLst>
              <a:gd name="T0" fmla="*/ 1035851 w 2071702"/>
              <a:gd name="T1" fmla="*/ 0 h 785818"/>
              <a:gd name="T2" fmla="*/ 221007 w 2071702"/>
              <a:gd name="T3" fmla="*/ 392909 h 785818"/>
              <a:gd name="T4" fmla="*/ 1035851 w 2071702"/>
              <a:gd name="T5" fmla="*/ 785818 h 785818"/>
              <a:gd name="T6" fmla="*/ 1850695 w 2071702"/>
              <a:gd name="T7" fmla="*/ 392909 h 785818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94677 w 2071702"/>
              <a:gd name="T13" fmla="*/ 111774 h 785818"/>
              <a:gd name="T14" fmla="*/ 1777025 w 2071702"/>
              <a:gd name="T15" fmla="*/ 785818 h 785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1702" h="785818">
                <a:moveTo>
                  <a:pt x="0" y="785818"/>
                </a:moveTo>
                <a:lnTo>
                  <a:pt x="442015" y="0"/>
                </a:lnTo>
                <a:lnTo>
                  <a:pt x="1629687" y="0"/>
                </a:lnTo>
                <a:lnTo>
                  <a:pt x="2071702" y="785818"/>
                </a:lnTo>
                <a:close/>
              </a:path>
            </a:pathLst>
          </a:cu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effectLst/>
                <a:latin typeface="Calibri" pitchFamily="34" charset="0"/>
              </a:rPr>
              <a:t>Enc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31913" y="2132013"/>
            <a:ext cx="862012" cy="498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>
              <a:solidFill>
                <a:schemeClr val="accent2"/>
              </a:solidFill>
              <a:effectLst/>
              <a:latin typeface="Calibri" pitchFamily="34" charset="0"/>
            </a:endParaRPr>
          </a:p>
          <a:p>
            <a:pPr algn="ctr"/>
            <a:r>
              <a:rPr lang="en-US" sz="2000" b="1">
                <a:effectLst/>
                <a:latin typeface="Calibri" pitchFamily="34" charset="0"/>
              </a:rPr>
              <a:t>m</a:t>
            </a:r>
          </a:p>
          <a:p>
            <a:pPr algn="ctr"/>
            <a:endParaRPr lang="en-US" sz="300" b="1">
              <a:solidFill>
                <a:schemeClr val="accent2"/>
              </a:solidFill>
              <a:effectLst/>
              <a:latin typeface="Calibri" pitchFamily="34" charset="0"/>
            </a:endParaRPr>
          </a:p>
        </p:txBody>
      </p:sp>
      <p:pic>
        <p:nvPicPr>
          <p:cNvPr id="11271" name="Picture 7" descr="MCj042384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652963"/>
            <a:ext cx="14398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4227" name="Object 19"/>
          <p:cNvGraphicFramePr>
            <a:graphicFrameLocks noChangeAspect="1"/>
          </p:cNvGraphicFramePr>
          <p:nvPr/>
        </p:nvGraphicFramePr>
        <p:xfrm>
          <a:off x="6732588" y="2205038"/>
          <a:ext cx="4508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6" imgW="164880" imgH="177480" progId="Equation.3">
                  <p:embed/>
                </p:oleObj>
              </mc:Choice>
              <mc:Fallback>
                <p:oleObj name="Equation" r:id="rId6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205038"/>
                        <a:ext cx="4508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8" name="Line 20"/>
          <p:cNvSpPr>
            <a:spLocks noChangeShapeType="1"/>
          </p:cNvSpPr>
          <p:nvPr/>
        </p:nvSpPr>
        <p:spPr bwMode="auto">
          <a:xfrm flipV="1">
            <a:off x="2628900" y="2997200"/>
            <a:ext cx="2232025" cy="194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2197100" y="4149725"/>
            <a:ext cx="792163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sz="2400" b="1" baseline="-250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i</a:t>
            </a:r>
            <a:endParaRPr lang="en-US" sz="2400" b="1" dirty="0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94232" name="Line 24"/>
          <p:cNvSpPr>
            <a:spLocks noChangeShapeType="1"/>
          </p:cNvSpPr>
          <p:nvPr/>
        </p:nvSpPr>
        <p:spPr bwMode="auto">
          <a:xfrm flipV="1">
            <a:off x="2916238" y="3284538"/>
            <a:ext cx="2232025" cy="194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997325" y="4292600"/>
            <a:ext cx="3166963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sz="2400" b="1" baseline="-250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i</a:t>
            </a:r>
            <a:r>
              <a:rPr lang="it-IT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(</a:t>
            </a:r>
            <a:r>
              <a:rPr lang="en-US" sz="2400" b="1" dirty="0">
                <a:effectLst/>
                <a:latin typeface="Calibri" pitchFamily="34" charset="0"/>
              </a:rPr>
              <a:t>Rand, </a:t>
            </a:r>
            <a:r>
              <a:rPr lang="en-US" sz="2400" b="1" i="1" dirty="0">
                <a:effectLst/>
                <a:latin typeface="Calibri" pitchFamily="34" charset="0"/>
              </a:rPr>
              <a:t>f</a:t>
            </a:r>
            <a:r>
              <a:rPr lang="en-US" sz="2400" b="1" dirty="0">
                <a:effectLst/>
                <a:latin typeface="Calibri" pitchFamily="34" charset="0"/>
              </a:rPr>
              <a:t>(Rand)     m</a:t>
            </a:r>
            <a:r>
              <a:rPr lang="it-IT" sz="2400" b="1" dirty="0">
                <a:solidFill>
                  <a:srgbClr val="FF0000"/>
                </a:solidFill>
                <a:effectLst/>
                <a:latin typeface="Calibri" pitchFamily="34" charset="0"/>
              </a:rPr>
              <a:t>)</a:t>
            </a:r>
            <a:endParaRPr lang="en-US" sz="2400" b="1" dirty="0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9423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039018"/>
              </p:ext>
            </p:extLst>
          </p:nvPr>
        </p:nvGraphicFramePr>
        <p:xfrm>
          <a:off x="6290878" y="4401343"/>
          <a:ext cx="4508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8" imgW="164880" imgH="177480" progId="Equation.3">
                  <p:embed/>
                </p:oleObj>
              </mc:Choice>
              <mc:Fallback>
                <p:oleObj name="Equation" r:id="rId8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878" y="4401343"/>
                        <a:ext cx="45085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 flipH="1">
            <a:off x="3636963" y="1916113"/>
            <a:ext cx="4033837" cy="1016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0FFFF"/>
              </a:gs>
            </a:gsLst>
            <a:lin ang="5400000" scaled="1"/>
          </a:gradFill>
          <a:ln w="9525" algn="ctr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1800" b="1">
              <a:solidFill>
                <a:srgbClr val="C00000"/>
              </a:solidFill>
              <a:effectLst/>
            </a:endParaRPr>
          </a:p>
          <a:p>
            <a:pPr algn="ctr"/>
            <a:r>
              <a:rPr lang="en-US" sz="2400" b="1">
                <a:effectLst/>
                <a:latin typeface="Calibri" pitchFamily="34" charset="0"/>
              </a:rPr>
              <a:t>Enc(m)</a:t>
            </a:r>
          </a:p>
          <a:p>
            <a:pPr algn="ctr"/>
            <a:endParaRPr lang="en-US" sz="1800" b="1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997325" y="4291610"/>
            <a:ext cx="3176599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sz="2400" b="1" baseline="-250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i</a:t>
            </a:r>
            <a:r>
              <a:rPr lang="it-IT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(</a:t>
            </a:r>
            <a:r>
              <a:rPr lang="en-US" sz="2400" b="1" dirty="0" err="1">
                <a:effectLst/>
                <a:latin typeface="Calibri" pitchFamily="34" charset="0"/>
              </a:rPr>
              <a:t>Enc</a:t>
            </a:r>
            <a:r>
              <a:rPr lang="en-US" sz="2400" b="1" dirty="0">
                <a:effectLst/>
                <a:latin typeface="Calibri" pitchFamily="34" charset="0"/>
              </a:rPr>
              <a:t>(m)</a:t>
            </a:r>
            <a:r>
              <a:rPr lang="it-IT" sz="2400" b="1" dirty="0">
                <a:solidFill>
                  <a:srgbClr val="FF0000"/>
                </a:solidFill>
                <a:effectLst/>
                <a:latin typeface="Calibri" pitchFamily="34" charset="0"/>
              </a:rPr>
              <a:t>)</a:t>
            </a:r>
            <a:endParaRPr lang="en-US" sz="2400" b="1" dirty="0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pic>
        <p:nvPicPr>
          <p:cNvPr id="94239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013325"/>
            <a:ext cx="12954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193925" y="4149724"/>
            <a:ext cx="792163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sz="3200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sz="32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’</a:t>
            </a:r>
            <a:r>
              <a:rPr lang="it-IT" sz="2400" b="1" baseline="-250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i</a:t>
            </a:r>
            <a:endParaRPr lang="en-US" sz="2400" b="1" dirty="0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979684" y="4291611"/>
            <a:ext cx="3176599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sz="3200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sz="32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’</a:t>
            </a:r>
            <a:r>
              <a:rPr lang="it-IT" sz="2400" b="1" baseline="-250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i</a:t>
            </a:r>
            <a:r>
              <a:rPr lang="it-IT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(</a:t>
            </a:r>
            <a:r>
              <a:rPr lang="en-US" sz="2400" b="1" dirty="0">
                <a:effectLst/>
                <a:latin typeface="Calibri" pitchFamily="34" charset="0"/>
              </a:rPr>
              <a:t>Rand</a:t>
            </a:r>
            <a:r>
              <a:rPr lang="it-IT" sz="2400" b="1" dirty="0">
                <a:solidFill>
                  <a:srgbClr val="FF0000"/>
                </a:solidFill>
                <a:effectLst/>
                <a:latin typeface="Calibri" pitchFamily="34" charset="0"/>
              </a:rPr>
              <a:t>)</a:t>
            </a:r>
            <a:endParaRPr lang="en-US" sz="2400" b="1" dirty="0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94242" name="Rectangle 34"/>
          <p:cNvSpPr>
            <a:spLocks noChangeArrowheads="1"/>
          </p:cNvSpPr>
          <p:nvPr/>
        </p:nvSpPr>
        <p:spPr bwMode="auto">
          <a:xfrm>
            <a:off x="5724525" y="2205038"/>
            <a:ext cx="1633020" cy="4318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798763" y="5734050"/>
            <a:ext cx="1433512" cy="4603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effectLst/>
                <a:latin typeface="Calibri" pitchFamily="34" charset="0"/>
              </a:rPr>
              <a:t>adversary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771775" y="5734050"/>
            <a:ext cx="2179638" cy="4603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effectLst/>
                <a:latin typeface="Calibri" pitchFamily="34" charset="0"/>
              </a:rPr>
              <a:t>weak adversary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6" name="Segnaposto contenuto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0" y="3320256"/>
            <a:ext cx="2376488" cy="1081087"/>
          </a:xfrm>
          <a:prstGeom prst="cloudCallout">
            <a:avLst>
              <a:gd name="adj1" fmla="val 4818"/>
              <a:gd name="adj2" fmla="val 105638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8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" name="WordArt 32"/>
          <p:cNvSpPr>
            <a:spLocks noChangeArrowheads="1" noChangeShapeType="1" noTextEdit="1"/>
          </p:cNvSpPr>
          <p:nvPr/>
        </p:nvSpPr>
        <p:spPr bwMode="auto">
          <a:xfrm>
            <a:off x="720725" y="3464718"/>
            <a:ext cx="865188" cy="792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effectLst/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6475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94228" grpId="0" animBg="1"/>
      <p:bldP spid="94228" grpId="1" animBg="1"/>
      <p:bldP spid="94228" grpId="2" animBg="1"/>
      <p:bldP spid="58384" grpId="0" animBg="1"/>
      <p:bldP spid="58384" grpId="1" animBg="1"/>
      <p:bldP spid="94232" grpId="0" animBg="1"/>
      <p:bldP spid="94232" grpId="1" animBg="1"/>
      <p:bldP spid="94232" grpId="2" animBg="1"/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8" grpId="0" animBg="1"/>
      <p:bldP spid="9" grpId="0" animBg="1"/>
      <p:bldP spid="94242" grpId="0" animBg="1"/>
      <p:bldP spid="54279" grpId="0" animBg="1"/>
      <p:bldP spid="54279" grpId="1" animBg="1"/>
      <p:bldP spid="10" grpId="0" animBg="1"/>
      <p:bldP spid="29" grpId="0" animBg="1"/>
      <p:bldP spid="29" grpId="1" animBg="1"/>
      <p:bldP spid="30" grpId="0" animBg="1"/>
      <p:bldP spid="3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ctrTitle" idx="4294967295"/>
          </p:nvPr>
        </p:nvSpPr>
        <p:spPr>
          <a:xfrm>
            <a:off x="539750" y="404813"/>
            <a:ext cx="7704138" cy="1152525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tx1"/>
                </a:solidFill>
              </a:rPr>
              <a:t>Lemma</a:t>
            </a: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692275" y="1268413"/>
            <a:ext cx="5616575" cy="4176712"/>
          </a:xfrm>
          <a:prstGeom prst="rect">
            <a:avLst/>
          </a:prstGeom>
        </p:spPr>
        <p:txBody>
          <a:bodyPr tIns="0"/>
          <a:lstStyle>
            <a:lvl1pPr marL="26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effectLst/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30363"/>
            <a:ext cx="8713787" cy="3598862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For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any family of functions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Γ</a:t>
            </a:r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Tx/>
              <a:buNone/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if an encoding scheme is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secure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for </a:t>
            </a:r>
          </a:p>
          <a:p>
            <a:pPr>
              <a:buFontTx/>
              <a:buNone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Tx/>
              <a:buNone/>
            </a:pP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then it is also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secure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for </a:t>
            </a:r>
          </a:p>
        </p:txBody>
      </p:sp>
      <p:pic>
        <p:nvPicPr>
          <p:cNvPr id="962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36912"/>
            <a:ext cx="1222375" cy="992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 descr="MCj0423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62" y="3790950"/>
            <a:ext cx="10477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15" name="Segnaposto contenut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67544" y="5688806"/>
            <a:ext cx="8280920" cy="576263"/>
          </a:xfrm>
          <a:prstGeom prst="wedgeRoundRectCallout">
            <a:avLst>
              <a:gd name="adj1" fmla="val 4936"/>
              <a:gd name="adj2" fmla="val -249389"/>
              <a:gd name="adj3" fmla="val 16667"/>
            </a:avLst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effectLst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67544" y="5760244"/>
            <a:ext cx="84969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/>
              </a:rPr>
              <a:t>security loss 2</a:t>
            </a:r>
            <a:r>
              <a:rPr lang="en-US" sz="2800" b="1" baseline="30000" dirty="0" smtClean="0">
                <a:effectLst/>
              </a:rPr>
              <a:t>α</a:t>
            </a:r>
            <a:r>
              <a:rPr lang="en-US" sz="2800" b="1" dirty="0" smtClean="0">
                <a:effectLst/>
              </a:rPr>
              <a:t>, where </a:t>
            </a:r>
            <a:r>
              <a:rPr lang="en-US" sz="2800" b="1" dirty="0"/>
              <a:t>α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>
                <a:effectLst/>
              </a:rPr>
              <a:t>is the length of the message</a:t>
            </a:r>
          </a:p>
        </p:txBody>
      </p:sp>
    </p:spTree>
    <p:extLst>
      <p:ext uri="{BB962C8B-B14F-4D97-AF65-F5344CB8AC3E}">
        <p14:creationId xmlns:p14="http://schemas.microsoft.com/office/powerpoint/2010/main" val="2540285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13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 idx="4294967295"/>
          </p:nvPr>
        </p:nvSpPr>
        <p:spPr>
          <a:xfrm>
            <a:off x="539552" y="3071"/>
            <a:ext cx="7704138" cy="11525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Problem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565400"/>
            <a:ext cx="4105275" cy="1008063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>
              <a:buFontTx/>
              <a:buNone/>
            </a:pPr>
            <a:r>
              <a:rPr lang="en-US" sz="2000" b="1">
                <a:solidFill>
                  <a:schemeClr val="tx1"/>
                </a:solidFill>
                <a:latin typeface="Calibri" pitchFamily="34" charset="0"/>
              </a:rPr>
              <a:t>each leakage function can depend</a:t>
            </a:r>
            <a:r>
              <a:rPr lang="en-US" sz="2000" b="1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only on some restricted part</a:t>
            </a:r>
            <a:endParaRPr lang="en-US" sz="2000" b="1">
              <a:solidFill>
                <a:schemeClr val="accent2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sz="2000" b="1">
                <a:solidFill>
                  <a:schemeClr val="tx1"/>
                </a:solidFill>
                <a:latin typeface="Calibri" pitchFamily="34" charset="0"/>
              </a:rPr>
              <a:t>of the memory</a:t>
            </a: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H="1">
            <a:off x="1476375" y="1844675"/>
            <a:ext cx="1081088" cy="503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6443663" y="1844675"/>
            <a:ext cx="1008062" cy="5762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3438" y="2565400"/>
            <a:ext cx="4105275" cy="1008063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FontTx/>
              <a:buNone/>
            </a:pPr>
            <a:r>
              <a:rPr lang="en-US" sz="2000" b="1">
                <a:solidFill>
                  <a:schemeClr val="tx1"/>
                </a:solidFill>
                <a:latin typeface="Calibri" pitchFamily="34" charset="0"/>
              </a:rPr>
              <a:t>the cardinality of</a:t>
            </a:r>
            <a:r>
              <a:rPr lang="en-US" sz="2000" b="1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Γ</a:t>
            </a:r>
            <a:r>
              <a:rPr lang="en-US" sz="2000" b="1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000" b="1">
                <a:solidFill>
                  <a:schemeClr val="tx1"/>
                </a:solidFill>
                <a:latin typeface="Calibri" pitchFamily="34" charset="0"/>
              </a:rPr>
              <a:t>is</a:t>
            </a:r>
            <a:r>
              <a:rPr lang="en-US" sz="2000" b="1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restricted</a:t>
            </a:r>
          </a:p>
        </p:txBody>
      </p:sp>
      <p:sp>
        <p:nvSpPr>
          <p:cNvPr id="47128" name="AutoShape 24"/>
          <p:cNvSpPr>
            <a:spLocks noChangeArrowheads="1"/>
          </p:cNvSpPr>
          <p:nvPr/>
        </p:nvSpPr>
        <p:spPr bwMode="auto">
          <a:xfrm>
            <a:off x="395288" y="5300663"/>
            <a:ext cx="3240087" cy="1008062"/>
          </a:xfrm>
          <a:prstGeom prst="wedgeEllipseCallout">
            <a:avLst>
              <a:gd name="adj1" fmla="val -48287"/>
              <a:gd name="adj2" fmla="val -27504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>
                <a:effectLst/>
                <a:latin typeface="Calibri" pitchFamily="34" charset="0"/>
              </a:rPr>
              <a:t>randomness extractors</a:t>
            </a:r>
          </a:p>
        </p:txBody>
      </p:sp>
      <p:sp>
        <p:nvSpPr>
          <p:cNvPr id="47129" name="AutoShape 25"/>
          <p:cNvSpPr>
            <a:spLocks noChangeArrowheads="1"/>
          </p:cNvSpPr>
          <p:nvPr/>
        </p:nvSpPr>
        <p:spPr bwMode="auto">
          <a:xfrm>
            <a:off x="5076056" y="5300663"/>
            <a:ext cx="3888557" cy="1008062"/>
          </a:xfrm>
          <a:prstGeom prst="wedgeEllipseCallout">
            <a:avLst>
              <a:gd name="adj1" fmla="val 29694"/>
              <a:gd name="adj2" fmla="val -252991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600" b="1" dirty="0">
                <a:effectLst/>
                <a:latin typeface="MT Extra" pitchFamily="18" charset="2"/>
              </a:rPr>
              <a:t>l</a:t>
            </a:r>
            <a:r>
              <a:rPr lang="en-US" sz="2400" b="1" dirty="0">
                <a:effectLst/>
                <a:latin typeface="Calibri" pitchFamily="34" charset="0"/>
              </a:rPr>
              <a:t>-wise independent hash functions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2700338" y="1412875"/>
            <a:ext cx="360045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effectLst/>
                <a:latin typeface="Calibri" pitchFamily="34" charset="0"/>
              </a:rPr>
              <a:t>For a fixed family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itchFamily="18" charset="0"/>
              </a:rPr>
              <a:t>Γ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403350" y="3933825"/>
            <a:ext cx="6192838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effectLst/>
                <a:latin typeface="Calibri" pitchFamily="34" charset="0"/>
              </a:rPr>
              <a:t>how to construct</a:t>
            </a:r>
            <a:r>
              <a:rPr lang="en-US" sz="3200" b="1">
                <a:solidFill>
                  <a:schemeClr val="accent2"/>
                </a:solidFill>
                <a:effectLst/>
                <a:latin typeface="Calibri" pitchFamily="34" charset="0"/>
              </a:rPr>
              <a:t> </a:t>
            </a:r>
            <a:r>
              <a:rPr lang="en-US" sz="3200" b="1">
                <a:effectLst/>
                <a:latin typeface="Calibri" pitchFamily="34" charset="0"/>
              </a:rPr>
              <a:t>secure</a:t>
            </a:r>
            <a:r>
              <a:rPr lang="en-US" sz="3200" b="1">
                <a:solidFill>
                  <a:schemeClr val="accent2"/>
                </a:solidFill>
                <a:effectLst/>
                <a:latin typeface="Calibri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/>
                <a:latin typeface="Calibri" pitchFamily="34" charset="0"/>
              </a:rPr>
              <a:t>(Enc,Dec)</a:t>
            </a:r>
            <a:r>
              <a:rPr lang="en-US" sz="3200" b="1">
                <a:effectLst/>
                <a:latin typeface="Calibri" pitchFamily="34" charset="0"/>
              </a:rPr>
              <a:t>?</a:t>
            </a:r>
          </a:p>
        </p:txBody>
      </p:sp>
      <p:sp>
        <p:nvSpPr>
          <p:cNvPr id="4" name="Left Arrow 3"/>
          <p:cNvSpPr>
            <a:spLocks noChangeArrowheads="1"/>
          </p:cNvSpPr>
          <p:nvPr/>
        </p:nvSpPr>
        <p:spPr bwMode="auto">
          <a:xfrm rot="3863093" flipH="1">
            <a:off x="241300" y="1606550"/>
            <a:ext cx="895350" cy="762000"/>
          </a:xfrm>
          <a:prstGeom prst="leftArrow">
            <a:avLst>
              <a:gd name="adj1" fmla="val 50000"/>
              <a:gd name="adj2" fmla="val 34559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anchor="ctr"/>
          <a:lstStyle/>
          <a:p>
            <a:pPr algn="ctr"/>
            <a:endParaRPr lang="en-US" sz="1800">
              <a:effectLst/>
              <a:latin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16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86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7123" grpId="0" animBg="1"/>
      <p:bldP spid="47125" grpId="0" animBg="1"/>
      <p:bldP spid="2" grpId="0" animBg="1"/>
      <p:bldP spid="47128" grpId="0" animBg="1"/>
      <p:bldP spid="47129" grpId="0" animBg="1"/>
      <p:bldP spid="47132" grpId="0" animBg="1"/>
      <p:bldP spid="4713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 idx="4294967295"/>
          </p:nvPr>
        </p:nvSpPr>
        <p:spPr>
          <a:xfrm>
            <a:off x="539750" y="404813"/>
            <a:ext cx="7704138" cy="1152525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4900" b="1" dirty="0">
                <a:latin typeface="Calibri" pitchFamily="34" charset="0"/>
              </a:rPr>
              <a:t>Two-source Extractor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8163" y="1555750"/>
            <a:ext cx="1943100" cy="498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>
              <a:solidFill>
                <a:schemeClr val="accent2"/>
              </a:solidFill>
              <a:effectLst/>
              <a:latin typeface="Calibri" pitchFamily="34" charset="0"/>
            </a:endParaRPr>
          </a:p>
          <a:p>
            <a:pPr algn="ctr"/>
            <a:r>
              <a:rPr lang="en-US" sz="2000" b="1">
                <a:effectLst/>
                <a:latin typeface="Calibri" pitchFamily="34" charset="0"/>
              </a:rPr>
              <a:t>source</a:t>
            </a:r>
            <a:r>
              <a:rPr lang="en-US" sz="2000" b="1" baseline="-25000">
                <a:effectLst/>
                <a:latin typeface="Calibri" pitchFamily="34" charset="0"/>
              </a:rPr>
              <a:t>1</a:t>
            </a:r>
          </a:p>
          <a:p>
            <a:pPr algn="ctr"/>
            <a:endParaRPr lang="en-US" sz="300" b="1">
              <a:solidFill>
                <a:schemeClr val="accent2"/>
              </a:solidFill>
              <a:effectLst/>
              <a:latin typeface="Calibri" pitchFamily="34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8163" y="2995613"/>
            <a:ext cx="1943100" cy="498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>
              <a:solidFill>
                <a:schemeClr val="accent2"/>
              </a:solidFill>
              <a:effectLst/>
              <a:latin typeface="Calibri" pitchFamily="34" charset="0"/>
            </a:endParaRPr>
          </a:p>
          <a:p>
            <a:pPr algn="ctr"/>
            <a:r>
              <a:rPr lang="en-US" sz="2000" b="1">
                <a:effectLst/>
                <a:latin typeface="Calibri" pitchFamily="34" charset="0"/>
              </a:rPr>
              <a:t>source</a:t>
            </a:r>
            <a:r>
              <a:rPr lang="en-US" sz="2000" b="1" baseline="-25000">
                <a:effectLst/>
                <a:latin typeface="Calibri" pitchFamily="34" charset="0"/>
              </a:rPr>
              <a:t>2</a:t>
            </a:r>
          </a:p>
          <a:p>
            <a:pPr algn="ctr"/>
            <a:endParaRPr lang="en-US" sz="300" b="1">
              <a:solidFill>
                <a:schemeClr val="accent2"/>
              </a:solidFill>
              <a:effectLst/>
              <a:latin typeface="Calibri" pitchFamily="34" charset="0"/>
            </a:endParaRPr>
          </a:p>
        </p:txBody>
      </p:sp>
      <p:sp>
        <p:nvSpPr>
          <p:cNvPr id="7" name="Trapezoid 6"/>
          <p:cNvSpPr>
            <a:spLocks noChangeArrowheads="1"/>
          </p:cNvSpPr>
          <p:nvPr/>
        </p:nvSpPr>
        <p:spPr bwMode="auto">
          <a:xfrm rot="16200000" flipV="1">
            <a:off x="4246562" y="1231901"/>
            <a:ext cx="1223963" cy="2735262"/>
          </a:xfrm>
          <a:custGeom>
            <a:avLst/>
            <a:gdLst>
              <a:gd name="T0" fmla="*/ 1000132 w 2000264"/>
              <a:gd name="T1" fmla="*/ 0 h 785818"/>
              <a:gd name="T2" fmla="*/ 151352 w 2000264"/>
              <a:gd name="T3" fmla="*/ 392909 h 785818"/>
              <a:gd name="T4" fmla="*/ 1000132 w 2000264"/>
              <a:gd name="T5" fmla="*/ 785818 h 785818"/>
              <a:gd name="T6" fmla="*/ 1848912 w 2000264"/>
              <a:gd name="T7" fmla="*/ 392909 h 785818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01803 w 2000264"/>
              <a:gd name="T13" fmla="*/ 79280 h 785818"/>
              <a:gd name="T14" fmla="*/ 1798461 w 2000264"/>
              <a:gd name="T15" fmla="*/ 785818 h 785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264" h="785818">
                <a:moveTo>
                  <a:pt x="0" y="785818"/>
                </a:moveTo>
                <a:lnTo>
                  <a:pt x="302705" y="0"/>
                </a:lnTo>
                <a:lnTo>
                  <a:pt x="1697559" y="0"/>
                </a:lnTo>
                <a:lnTo>
                  <a:pt x="2000264" y="785818"/>
                </a:lnTo>
                <a:close/>
              </a:path>
            </a:pathLst>
          </a:cu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/>
                <a:latin typeface="Calibri" pitchFamily="34" charset="0"/>
              </a:rPr>
              <a:t>Two-Source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effectLst/>
                <a:latin typeface="Calibri" pitchFamily="34" charset="0"/>
              </a:rPr>
              <a:t>Extractor</a:t>
            </a:r>
          </a:p>
        </p:txBody>
      </p:sp>
      <p:sp>
        <p:nvSpPr>
          <p:cNvPr id="3" name="Left Arrow 3"/>
          <p:cNvSpPr>
            <a:spLocks noChangeArrowheads="1"/>
          </p:cNvSpPr>
          <p:nvPr/>
        </p:nvSpPr>
        <p:spPr bwMode="auto">
          <a:xfrm rot="1601328" flipH="1">
            <a:off x="2698750" y="1627188"/>
            <a:ext cx="649288" cy="647700"/>
          </a:xfrm>
          <a:prstGeom prst="leftArrow">
            <a:avLst>
              <a:gd name="adj1" fmla="val 50000"/>
              <a:gd name="adj2" fmla="val 29484"/>
            </a:avLst>
          </a:prstGeom>
          <a:gradFill rotWithShape="1">
            <a:gsLst>
              <a:gs pos="0">
                <a:srgbClr val="FFBE86"/>
              </a:gs>
              <a:gs pos="100000">
                <a:srgbClr val="FFEBDB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dk1"/>
              </a:solidFill>
              <a:effectLst/>
              <a:latin typeface="+mn-lt"/>
            </a:endParaRPr>
          </a:p>
        </p:txBody>
      </p:sp>
      <p:sp>
        <p:nvSpPr>
          <p:cNvPr id="5" name="Left Arrow 3"/>
          <p:cNvSpPr>
            <a:spLocks noChangeArrowheads="1"/>
          </p:cNvSpPr>
          <p:nvPr/>
        </p:nvSpPr>
        <p:spPr bwMode="auto">
          <a:xfrm rot="20506284" flipH="1">
            <a:off x="2698750" y="2779713"/>
            <a:ext cx="649288" cy="647700"/>
          </a:xfrm>
          <a:prstGeom prst="leftArrow">
            <a:avLst>
              <a:gd name="adj1" fmla="val 50000"/>
              <a:gd name="adj2" fmla="val 29484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dk1"/>
              </a:solidFill>
              <a:effectLst/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443663" y="2419350"/>
            <a:ext cx="1944687" cy="360363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28575" algn="ctr">
            <a:solidFill>
              <a:srgbClr val="FF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>
                <a:effectLst/>
                <a:latin typeface="Calibri" pitchFamily="34" charset="0"/>
              </a:rPr>
              <a:t>extracted string</a:t>
            </a:r>
          </a:p>
        </p:txBody>
      </p:sp>
      <p:sp>
        <p:nvSpPr>
          <p:cNvPr id="49189" name="AutoShape 37"/>
          <p:cNvSpPr>
            <a:spLocks noChangeArrowheads="1"/>
          </p:cNvSpPr>
          <p:nvPr/>
        </p:nvSpPr>
        <p:spPr bwMode="auto">
          <a:xfrm>
            <a:off x="3743325" y="1123950"/>
            <a:ext cx="2592388" cy="576263"/>
          </a:xfrm>
          <a:prstGeom prst="wedgeEllipseCallout">
            <a:avLst>
              <a:gd name="adj1" fmla="val -9523"/>
              <a:gd name="adj2" fmla="val 14504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 b="1" dirty="0">
                <a:solidFill>
                  <a:schemeClr val="tx2"/>
                </a:solidFill>
                <a:effectLst/>
                <a:latin typeface="Calibri" pitchFamily="34" charset="0"/>
              </a:rPr>
              <a:t>deterministic</a:t>
            </a: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395288" y="1195388"/>
            <a:ext cx="2232025" cy="26638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92" name="Line 40"/>
          <p:cNvSpPr>
            <a:spLocks noChangeShapeType="1"/>
          </p:cNvSpPr>
          <p:nvPr/>
        </p:nvSpPr>
        <p:spPr bwMode="auto">
          <a:xfrm>
            <a:off x="1474788" y="3859213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93" name="Text Box 41"/>
          <p:cNvSpPr txBox="1">
            <a:spLocks noChangeArrowheads="1"/>
          </p:cNvSpPr>
          <p:nvPr/>
        </p:nvSpPr>
        <p:spPr bwMode="auto">
          <a:xfrm>
            <a:off x="323850" y="4292600"/>
            <a:ext cx="2447925" cy="1793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effectLst/>
                <a:latin typeface="Calibri" pitchFamily="34" charset="0"/>
              </a:rPr>
              <a:t>Independent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effectLst/>
                <a:latin typeface="Calibri" pitchFamily="34" charset="0"/>
              </a:rPr>
              <a:t>Random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effectLst/>
                <a:latin typeface="Calibri" pitchFamily="34" charset="0"/>
              </a:rPr>
              <a:t>Far from uniform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effectLst/>
                <a:latin typeface="Calibri" pitchFamily="34" charset="0"/>
              </a:rPr>
              <a:t>A lot of min-entropy</a:t>
            </a:r>
          </a:p>
        </p:txBody>
      </p:sp>
      <p:sp>
        <p:nvSpPr>
          <p:cNvPr id="49194" name="Rectangle 42"/>
          <p:cNvSpPr>
            <a:spLocks noChangeArrowheads="1"/>
          </p:cNvSpPr>
          <p:nvPr/>
        </p:nvSpPr>
        <p:spPr bwMode="auto">
          <a:xfrm>
            <a:off x="6372225" y="2132013"/>
            <a:ext cx="2087563" cy="9350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9195" name="Line 43"/>
          <p:cNvSpPr>
            <a:spLocks noChangeShapeType="1"/>
          </p:cNvSpPr>
          <p:nvPr/>
        </p:nvSpPr>
        <p:spPr bwMode="auto">
          <a:xfrm>
            <a:off x="7380288" y="3067050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96" name="Text Box 44"/>
          <p:cNvSpPr txBox="1">
            <a:spLocks noChangeArrowheads="1"/>
          </p:cNvSpPr>
          <p:nvPr/>
        </p:nvSpPr>
        <p:spPr bwMode="auto">
          <a:xfrm>
            <a:off x="6372225" y="3500438"/>
            <a:ext cx="2087563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effectLst/>
                <a:latin typeface="Calibri" pitchFamily="34" charset="0"/>
              </a:rPr>
              <a:t>Almost uniformly random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2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61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3" grpId="0" animBg="1"/>
      <p:bldP spid="5" grpId="0" animBg="1"/>
      <p:bldP spid="8" grpId="0" animBg="1"/>
      <p:bldP spid="49189" grpId="0" animBg="1"/>
      <p:bldP spid="49191" grpId="0" animBg="1"/>
      <p:bldP spid="49192" grpId="0" animBg="1"/>
      <p:bldP spid="49193" grpId="0" animBg="1"/>
      <p:bldP spid="49194" grpId="0" animBg="1"/>
      <p:bldP spid="49195" grpId="0" animBg="1"/>
      <p:bldP spid="4919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ctrTitle" idx="4294967295"/>
          </p:nvPr>
        </p:nvSpPr>
        <p:spPr>
          <a:xfrm>
            <a:off x="-180975" y="404813"/>
            <a:ext cx="9505950" cy="11525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libri" pitchFamily="34" charset="0"/>
              </a:rPr>
              <a:t>Memory divided into 2 parts: construction</a:t>
            </a:r>
            <a:br>
              <a:rPr lang="en-US" sz="3600" b="1" dirty="0">
                <a:solidFill>
                  <a:schemeClr val="tx1"/>
                </a:solidFill>
                <a:latin typeface="Calibri" pitchFamily="34" charset="0"/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33563" y="1266825"/>
            <a:ext cx="793750" cy="55880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 dirty="0">
              <a:effectLst/>
              <a:latin typeface="Calibri" pitchFamily="34" charset="0"/>
            </a:endParaRPr>
          </a:p>
          <a:p>
            <a:pPr algn="ctr"/>
            <a:r>
              <a:rPr lang="en-US" sz="2400" b="1" dirty="0">
                <a:effectLst/>
                <a:latin typeface="Calibri" pitchFamily="34" charset="0"/>
              </a:rPr>
              <a:t>R</a:t>
            </a:r>
            <a:r>
              <a:rPr lang="en-US" sz="2400" b="1" baseline="-25000" dirty="0">
                <a:effectLst/>
                <a:latin typeface="Calibri" pitchFamily="34" charset="0"/>
              </a:rPr>
              <a:t>0</a:t>
            </a:r>
          </a:p>
          <a:p>
            <a:pPr algn="ctr"/>
            <a:endParaRPr lang="en-US" sz="300" b="1" dirty="0">
              <a:effectLst/>
              <a:latin typeface="Calibri" pitchFamily="34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35150" y="1987550"/>
            <a:ext cx="793750" cy="55880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 dirty="0">
              <a:effectLst/>
              <a:latin typeface="Calibri" pitchFamily="34" charset="0"/>
            </a:endParaRPr>
          </a:p>
          <a:p>
            <a:pPr algn="ctr"/>
            <a:r>
              <a:rPr lang="en-US" sz="2400" b="1" dirty="0">
                <a:effectLst/>
                <a:latin typeface="Calibri" pitchFamily="34" charset="0"/>
              </a:rPr>
              <a:t>R</a:t>
            </a:r>
            <a:r>
              <a:rPr lang="en-US" sz="2400" b="1" baseline="-25000" dirty="0">
                <a:effectLst/>
                <a:latin typeface="Calibri" pitchFamily="34" charset="0"/>
              </a:rPr>
              <a:t>1</a:t>
            </a:r>
          </a:p>
          <a:p>
            <a:pPr algn="ctr"/>
            <a:endParaRPr lang="en-US" sz="300" b="1" dirty="0">
              <a:effectLst/>
              <a:latin typeface="Calibri" pitchFamily="34" charset="0"/>
            </a:endParaRPr>
          </a:p>
        </p:txBody>
      </p:sp>
      <p:sp>
        <p:nvSpPr>
          <p:cNvPr id="7" name="Trapezoid 6"/>
          <p:cNvSpPr>
            <a:spLocks noChangeArrowheads="1"/>
          </p:cNvSpPr>
          <p:nvPr/>
        </p:nvSpPr>
        <p:spPr bwMode="auto">
          <a:xfrm rot="16200000" flipV="1">
            <a:off x="3527426" y="512762"/>
            <a:ext cx="1223962" cy="2735263"/>
          </a:xfrm>
          <a:custGeom>
            <a:avLst/>
            <a:gdLst>
              <a:gd name="T0" fmla="*/ 1000132 w 2000264"/>
              <a:gd name="T1" fmla="*/ 0 h 785818"/>
              <a:gd name="T2" fmla="*/ 151352 w 2000264"/>
              <a:gd name="T3" fmla="*/ 392909 h 785818"/>
              <a:gd name="T4" fmla="*/ 1000132 w 2000264"/>
              <a:gd name="T5" fmla="*/ 785818 h 785818"/>
              <a:gd name="T6" fmla="*/ 1848912 w 2000264"/>
              <a:gd name="T7" fmla="*/ 392909 h 785818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01803 w 2000264"/>
              <a:gd name="T13" fmla="*/ 79280 h 785818"/>
              <a:gd name="T14" fmla="*/ 1798461 w 2000264"/>
              <a:gd name="T15" fmla="*/ 785818 h 785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00264" h="785818">
                <a:moveTo>
                  <a:pt x="0" y="785818"/>
                </a:moveTo>
                <a:lnTo>
                  <a:pt x="302705" y="0"/>
                </a:lnTo>
                <a:lnTo>
                  <a:pt x="1697559" y="0"/>
                </a:lnTo>
                <a:lnTo>
                  <a:pt x="2000264" y="785818"/>
                </a:lnTo>
                <a:close/>
              </a:path>
            </a:pathLst>
          </a:cu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effectLst/>
                <a:latin typeface="Calibri" pitchFamily="34" charset="0"/>
              </a:rPr>
              <a:t>Ext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651500" y="1628775"/>
            <a:ext cx="1944688" cy="57785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effectLst/>
                <a:latin typeface="Calibri" pitchFamily="34" charset="0"/>
              </a:rPr>
              <a:t>Ext(R</a:t>
            </a:r>
            <a:r>
              <a:rPr lang="en-US" sz="2800" b="1" baseline="-25000">
                <a:effectLst/>
                <a:latin typeface="Calibri" pitchFamily="34" charset="0"/>
              </a:rPr>
              <a:t>0</a:t>
            </a:r>
            <a:r>
              <a:rPr lang="en-US" sz="2800" b="1">
                <a:effectLst/>
                <a:latin typeface="Calibri" pitchFamily="34" charset="0"/>
              </a:rPr>
              <a:t>,R</a:t>
            </a:r>
            <a:r>
              <a:rPr lang="en-US" sz="2800" b="1" baseline="-25000">
                <a:effectLst/>
                <a:latin typeface="Calibri" pitchFamily="34" charset="0"/>
              </a:rPr>
              <a:t>1</a:t>
            </a:r>
            <a:r>
              <a:rPr lang="en-US" sz="2800" b="1">
                <a:effectLst/>
                <a:latin typeface="Calibri" pitchFamily="34" charset="0"/>
              </a:rPr>
              <a:t>)</a:t>
            </a: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250825" y="2708275"/>
            <a:ext cx="8713788" cy="72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effectLst/>
                <a:latin typeface="Calibri" pitchFamily="34" charset="0"/>
              </a:rPr>
              <a:t>Enc(m):=(          ,          ,                      m)</a:t>
            </a:r>
          </a:p>
        </p:txBody>
      </p:sp>
      <p:sp>
        <p:nvSpPr>
          <p:cNvPr id="7989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7989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79899" name="Rectangle 2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79898" name="Object 26"/>
          <p:cNvGraphicFramePr>
            <a:graphicFrameLocks noChangeAspect="1"/>
          </p:cNvGraphicFramePr>
          <p:nvPr/>
        </p:nvGraphicFramePr>
        <p:xfrm>
          <a:off x="7380288" y="2852738"/>
          <a:ext cx="5159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" name="Equation" r:id="rId4" imgW="164880" imgH="177480" progId="Equation.3">
                  <p:embed/>
                </p:oleObj>
              </mc:Choice>
              <mc:Fallback>
                <p:oleObj name="Equation" r:id="rId4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852738"/>
                        <a:ext cx="515937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987675" y="2781300"/>
            <a:ext cx="793750" cy="558800"/>
          </a:xfrm>
          <a:prstGeom prst="rect">
            <a:avLst/>
          </a:prstGeom>
          <a:noFill/>
          <a:ln>
            <a:solidFill>
              <a:schemeClr val="tx2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>
              <a:effectLst/>
              <a:latin typeface="Calibri" pitchFamily="34" charset="0"/>
            </a:endParaRPr>
          </a:p>
          <a:p>
            <a:pPr algn="ctr"/>
            <a:r>
              <a:rPr lang="en-US" sz="2400" b="1">
                <a:effectLst/>
                <a:latin typeface="Calibri" pitchFamily="34" charset="0"/>
              </a:rPr>
              <a:t>R</a:t>
            </a:r>
            <a:r>
              <a:rPr lang="en-US" sz="2400" b="1" baseline="-25000">
                <a:effectLst/>
                <a:latin typeface="Calibri" pitchFamily="34" charset="0"/>
              </a:rPr>
              <a:t>0</a:t>
            </a:r>
          </a:p>
          <a:p>
            <a:pPr algn="ctr"/>
            <a:endParaRPr lang="en-US" sz="300" b="1">
              <a:effectLst/>
              <a:latin typeface="Calibri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11638" y="2781300"/>
            <a:ext cx="793750" cy="558800"/>
          </a:xfrm>
          <a:prstGeom prst="rect">
            <a:avLst/>
          </a:prstGeom>
          <a:noFill/>
          <a:ln>
            <a:solidFill>
              <a:schemeClr val="tx2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>
              <a:effectLst/>
              <a:latin typeface="Calibri" pitchFamily="34" charset="0"/>
            </a:endParaRPr>
          </a:p>
          <a:p>
            <a:pPr algn="ctr"/>
            <a:r>
              <a:rPr lang="en-US" sz="2400" b="1">
                <a:effectLst/>
                <a:latin typeface="Calibri" pitchFamily="34" charset="0"/>
              </a:rPr>
              <a:t>R</a:t>
            </a:r>
            <a:r>
              <a:rPr lang="en-US" sz="2400" b="1" baseline="-25000">
                <a:effectLst/>
                <a:latin typeface="Calibri" pitchFamily="34" charset="0"/>
              </a:rPr>
              <a:t>1</a:t>
            </a:r>
          </a:p>
          <a:p>
            <a:pPr algn="ctr"/>
            <a:endParaRPr lang="en-US" sz="300" b="1">
              <a:effectLst/>
              <a:latin typeface="Calibri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35600" y="2781300"/>
            <a:ext cx="1944688" cy="576263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effectLst/>
                <a:latin typeface="Calibri" pitchFamily="34" charset="0"/>
              </a:rPr>
              <a:t>Ext(R</a:t>
            </a:r>
            <a:r>
              <a:rPr lang="en-US" sz="2800" b="1" baseline="-25000">
                <a:effectLst/>
                <a:latin typeface="Calibri" pitchFamily="34" charset="0"/>
              </a:rPr>
              <a:t>0</a:t>
            </a:r>
            <a:r>
              <a:rPr lang="en-US" sz="2800" b="1">
                <a:effectLst/>
                <a:latin typeface="Calibri" pitchFamily="34" charset="0"/>
              </a:rPr>
              <a:t>,R</a:t>
            </a:r>
            <a:r>
              <a:rPr lang="en-US" sz="2800" b="1" baseline="-25000">
                <a:effectLst/>
                <a:latin typeface="Calibri" pitchFamily="34" charset="0"/>
              </a:rPr>
              <a:t>1</a:t>
            </a:r>
            <a:r>
              <a:rPr lang="en-US" sz="2800" b="1">
                <a:effectLst/>
                <a:latin typeface="Calibri" pitchFamily="34" charset="0"/>
              </a:rPr>
              <a:t>)</a:t>
            </a:r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250825" y="5516563"/>
            <a:ext cx="8713788" cy="72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effectLst/>
                <a:latin typeface="Calibri" pitchFamily="34" charset="0"/>
              </a:rPr>
              <a:t>Dec(          ,          , m*):= m*                 .</a:t>
            </a:r>
          </a:p>
        </p:txBody>
      </p:sp>
      <p:graphicFrame>
        <p:nvGraphicFramePr>
          <p:cNvPr id="79904" name="Object 32"/>
          <p:cNvGraphicFramePr>
            <a:graphicFrameLocks noChangeAspect="1"/>
          </p:cNvGraphicFramePr>
          <p:nvPr/>
        </p:nvGraphicFramePr>
        <p:xfrm>
          <a:off x="6372225" y="5661025"/>
          <a:ext cx="5159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" name="Equation" r:id="rId6" imgW="164880" imgH="177480" progId="Equation.3">
                  <p:embed/>
                </p:oleObj>
              </mc:Choice>
              <mc:Fallback>
                <p:oleObj name="Equation" r:id="rId6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661025"/>
                        <a:ext cx="515938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08175" y="5589588"/>
            <a:ext cx="793750" cy="558800"/>
          </a:xfrm>
          <a:prstGeom prst="rect">
            <a:avLst/>
          </a:prstGeom>
          <a:noFill/>
          <a:ln>
            <a:solidFill>
              <a:schemeClr val="tx2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 dirty="0">
              <a:effectLst/>
              <a:latin typeface="Calibri" pitchFamily="34" charset="0"/>
            </a:endParaRPr>
          </a:p>
          <a:p>
            <a:pPr algn="ctr"/>
            <a:r>
              <a:rPr lang="en-US" sz="2400" b="1" dirty="0">
                <a:effectLst/>
                <a:latin typeface="Calibri" pitchFamily="34" charset="0"/>
              </a:rPr>
              <a:t>R</a:t>
            </a:r>
            <a:r>
              <a:rPr lang="en-US" sz="2400" b="1" baseline="-25000" dirty="0">
                <a:effectLst/>
                <a:latin typeface="Calibri" pitchFamily="34" charset="0"/>
              </a:rPr>
              <a:t>0</a:t>
            </a:r>
          </a:p>
          <a:p>
            <a:pPr algn="ctr"/>
            <a:endParaRPr lang="en-US" sz="300" b="1" dirty="0">
              <a:effectLst/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03575" y="5589588"/>
            <a:ext cx="793750" cy="558800"/>
          </a:xfrm>
          <a:prstGeom prst="rect">
            <a:avLst/>
          </a:prstGeom>
          <a:noFill/>
          <a:ln>
            <a:solidFill>
              <a:schemeClr val="tx2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>
              <a:effectLst/>
              <a:latin typeface="Calibri" pitchFamily="34" charset="0"/>
            </a:endParaRPr>
          </a:p>
          <a:p>
            <a:pPr algn="ctr"/>
            <a:r>
              <a:rPr lang="en-US" sz="2400" b="1">
                <a:effectLst/>
                <a:latin typeface="Calibri" pitchFamily="34" charset="0"/>
              </a:rPr>
              <a:t>R</a:t>
            </a:r>
            <a:r>
              <a:rPr lang="en-US" sz="2400" b="1" baseline="-25000">
                <a:effectLst/>
                <a:latin typeface="Calibri" pitchFamily="34" charset="0"/>
              </a:rPr>
              <a:t>1</a:t>
            </a:r>
          </a:p>
          <a:p>
            <a:pPr algn="ctr"/>
            <a:endParaRPr lang="en-US" sz="300" b="1">
              <a:effectLst/>
              <a:latin typeface="Calibri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77050" y="5589588"/>
            <a:ext cx="1944688" cy="57626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effectLst/>
                <a:latin typeface="Calibri" pitchFamily="34" charset="0"/>
              </a:rPr>
              <a:t>Ext(R</a:t>
            </a:r>
            <a:r>
              <a:rPr lang="en-US" sz="2800" b="1" baseline="-25000">
                <a:effectLst/>
                <a:latin typeface="Calibri" pitchFamily="34" charset="0"/>
              </a:rPr>
              <a:t>0</a:t>
            </a:r>
            <a:r>
              <a:rPr lang="en-US" sz="2800" b="1">
                <a:effectLst/>
                <a:latin typeface="Calibri" pitchFamily="34" charset="0"/>
              </a:rPr>
              <a:t>,R</a:t>
            </a:r>
            <a:r>
              <a:rPr lang="en-US" sz="2800" b="1" baseline="-25000">
                <a:effectLst/>
                <a:latin typeface="Calibri" pitchFamily="34" charset="0"/>
              </a:rPr>
              <a:t>1</a:t>
            </a:r>
            <a:r>
              <a:rPr lang="en-US" sz="2800" b="1">
                <a:effectLst/>
                <a:latin typeface="Calibri" pitchFamily="34" charset="0"/>
              </a:rPr>
              <a:t>)</a:t>
            </a:r>
          </a:p>
        </p:txBody>
      </p:sp>
      <p:pic>
        <p:nvPicPr>
          <p:cNvPr id="79908" name="Picture 2" descr="C:\Users\Stefan\AppData\Local\Microsoft\Windows\Temporary Internet Files\Content.IE5\WQ23TY75\MCj0433834000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73463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09" name="Picture 2" descr="C:\Users\Stefan\AppData\Local\Microsoft\Windows\Temporary Internet Files\Content.IE5\WQ23TY75\MCj0433834000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573463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10" name="Oval 38"/>
          <p:cNvSpPr>
            <a:spLocks noChangeArrowheads="1"/>
          </p:cNvSpPr>
          <p:nvPr/>
        </p:nvSpPr>
        <p:spPr bwMode="auto">
          <a:xfrm>
            <a:off x="2916238" y="2636838"/>
            <a:ext cx="935037" cy="8636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9911" name="Line 39"/>
          <p:cNvSpPr>
            <a:spLocks noChangeShapeType="1"/>
          </p:cNvSpPr>
          <p:nvPr/>
        </p:nvSpPr>
        <p:spPr bwMode="auto">
          <a:xfrm flipH="1">
            <a:off x="1835150" y="3357563"/>
            <a:ext cx="1223963" cy="86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9912" name="Oval 40"/>
          <p:cNvSpPr>
            <a:spLocks noChangeArrowheads="1"/>
          </p:cNvSpPr>
          <p:nvPr/>
        </p:nvSpPr>
        <p:spPr bwMode="auto">
          <a:xfrm>
            <a:off x="4067175" y="2636838"/>
            <a:ext cx="4465638" cy="8636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9913" name="Line 41"/>
          <p:cNvSpPr>
            <a:spLocks noChangeShapeType="1"/>
          </p:cNvSpPr>
          <p:nvPr/>
        </p:nvSpPr>
        <p:spPr bwMode="auto">
          <a:xfrm>
            <a:off x="6083300" y="3500438"/>
            <a:ext cx="1368425" cy="79216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9914" name="Text Box 42"/>
          <p:cNvSpPr txBox="1">
            <a:spLocks noChangeArrowheads="1"/>
          </p:cNvSpPr>
          <p:nvPr/>
        </p:nvSpPr>
        <p:spPr bwMode="auto">
          <a:xfrm>
            <a:off x="468313" y="4005263"/>
            <a:ext cx="6477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/>
                <a:latin typeface="Gigi" pitchFamily="82" charset="0"/>
              </a:rPr>
              <a:t>M</a:t>
            </a:r>
            <a:r>
              <a:rPr lang="en-US" sz="2400" b="1" baseline="-25000">
                <a:effectLst/>
                <a:latin typeface="Gigi" pitchFamily="82" charset="0"/>
              </a:rPr>
              <a:t>0</a:t>
            </a:r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auto">
          <a:xfrm>
            <a:off x="8172450" y="4005263"/>
            <a:ext cx="647700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/>
                <a:latin typeface="Gigi" pitchFamily="82" charset="0"/>
              </a:rPr>
              <a:t>M</a:t>
            </a:r>
            <a:r>
              <a:rPr lang="en-US" sz="2400" b="1" baseline="-25000">
                <a:effectLst/>
                <a:latin typeface="Gigi" pitchFamily="82" charset="0"/>
              </a:rPr>
              <a:t>1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71775" y="4005263"/>
            <a:ext cx="3744913" cy="1008062"/>
          </a:xfrm>
          <a:noFill/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each leakage function can depend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only on some restricted part</a:t>
            </a:r>
            <a:endParaRPr lang="en-US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of the memory</a:t>
            </a:r>
          </a:p>
        </p:txBody>
      </p:sp>
      <p:sp>
        <p:nvSpPr>
          <p:cNvPr id="79918" name="Text Box 46"/>
          <p:cNvSpPr txBox="1">
            <a:spLocks noChangeArrowheads="1"/>
          </p:cNvSpPr>
          <p:nvPr/>
        </p:nvSpPr>
        <p:spPr bwMode="auto">
          <a:xfrm>
            <a:off x="3995738" y="3644900"/>
            <a:ext cx="935037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effectLst/>
                <a:latin typeface="Calibri" pitchFamily="34" charset="0"/>
              </a:rPr>
              <a:t>remind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34" name="Segnaposto contenuto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30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79893" grpId="0" animBg="1"/>
      <p:bldP spid="3" grpId="0" animBg="1"/>
      <p:bldP spid="5" grpId="0" animBg="1"/>
      <p:bldP spid="6" grpId="0" animBg="1"/>
      <p:bldP spid="79903" grpId="0" animBg="1"/>
      <p:bldP spid="9" grpId="0" animBg="1"/>
      <p:bldP spid="10" grpId="0" animBg="1"/>
      <p:bldP spid="11" grpId="0" animBg="1"/>
      <p:bldP spid="79910" grpId="0" animBg="1"/>
      <p:bldP spid="79911" grpId="0" animBg="1"/>
      <p:bldP spid="79912" grpId="0" animBg="1"/>
      <p:bldP spid="79913" grpId="0" animBg="1"/>
      <p:bldP spid="79914" grpId="0" animBg="1"/>
      <p:bldP spid="79915" grpId="0" animBg="1"/>
      <p:bldP spid="43011" grpId="0" animBg="1"/>
      <p:bldP spid="799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ctrTitle" idx="4294967295"/>
          </p:nvPr>
        </p:nvSpPr>
        <p:spPr>
          <a:xfrm>
            <a:off x="539750" y="404813"/>
            <a:ext cx="7704138" cy="11525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Proof Idea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153443"/>
            <a:ext cx="8713788" cy="1152525"/>
          </a:xfr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FontTx/>
              <a:buNone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323850" y="2297906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It suffices to show that </a:t>
            </a:r>
            <a:r>
              <a:rPr lang="en-US" sz="2400" b="1" dirty="0">
                <a:latin typeface="Calibri" pitchFamily="34" charset="0"/>
              </a:rPr>
              <a:t>(</a:t>
            </a:r>
            <a:r>
              <a:rPr lang="en-US" sz="2400" b="1" dirty="0" err="1">
                <a:latin typeface="Calibri" pitchFamily="34" charset="0"/>
              </a:rPr>
              <a:t>Enc,Dec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dirty="0">
                <a:latin typeface="Calibri" pitchFamily="34" charset="0"/>
              </a:rPr>
              <a:t> is secure against every</a:t>
            </a:r>
          </a:p>
        </p:txBody>
      </p:sp>
      <p:pic>
        <p:nvPicPr>
          <p:cNvPr id="10240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24881"/>
            <a:ext cx="1296988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539552" y="3429148"/>
            <a:ext cx="79208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One can prove that even given </a:t>
            </a:r>
            <a:r>
              <a:rPr lang="el-GR" sz="3200" b="1" dirty="0">
                <a:latin typeface="Century" pitchFamily="18" charset="0"/>
                <a:cs typeface="Calibri"/>
              </a:rPr>
              <a:t>Λ</a:t>
            </a:r>
            <a:r>
              <a:rPr lang="en-US" sz="3200" b="1" dirty="0" smtClean="0">
                <a:latin typeface="Calibri" pitchFamily="34" charset="0"/>
              </a:rPr>
              <a:t>’</a:t>
            </a:r>
            <a:r>
              <a:rPr lang="en-US" sz="2400" b="1" baseline="-25000" dirty="0" smtClean="0">
                <a:latin typeface="Calibri" pitchFamily="34" charset="0"/>
              </a:rPr>
              <a:t>1</a:t>
            </a:r>
            <a:r>
              <a:rPr lang="en-US" sz="2400" b="1" dirty="0">
                <a:latin typeface="Calibri" pitchFamily="34" charset="0"/>
              </a:rPr>
              <a:t>( </a:t>
            </a:r>
            <a:r>
              <a:rPr lang="en-US" sz="2400" b="1" dirty="0" smtClean="0">
                <a:latin typeface="Calibri" pitchFamily="34" charset="0"/>
              </a:rPr>
              <a:t>            ),…,</a:t>
            </a:r>
            <a:r>
              <a:rPr lang="el-GR" sz="3200" b="1" dirty="0" smtClean="0">
                <a:latin typeface="Century" pitchFamily="18" charset="0"/>
                <a:cs typeface="Calibri"/>
              </a:rPr>
              <a:t>Λ</a:t>
            </a:r>
            <a:r>
              <a:rPr lang="en-US" sz="3200" b="1" dirty="0" smtClean="0">
                <a:latin typeface="Calibri" pitchFamily="34" charset="0"/>
              </a:rPr>
              <a:t>’</a:t>
            </a:r>
            <a:r>
              <a:rPr lang="en-US" sz="2400" b="1" baseline="-25000" dirty="0" smtClean="0">
                <a:latin typeface="Calibri" pitchFamily="34" charset="0"/>
              </a:rPr>
              <a:t>t</a:t>
            </a:r>
            <a:r>
              <a:rPr lang="en-US" sz="2400" b="1" dirty="0" smtClean="0">
                <a:latin typeface="Calibri" pitchFamily="34" charset="0"/>
              </a:rPr>
              <a:t>(             )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32138" y="4241006"/>
            <a:ext cx="793750" cy="55880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>
              <a:effectLst/>
              <a:latin typeface="Calibri" pitchFamily="34" charset="0"/>
            </a:endParaRPr>
          </a:p>
          <a:p>
            <a:pPr algn="ctr"/>
            <a:r>
              <a:rPr lang="en-US" sz="2400" b="1">
                <a:effectLst/>
                <a:latin typeface="Calibri" pitchFamily="34" charset="0"/>
              </a:rPr>
              <a:t>R</a:t>
            </a:r>
            <a:r>
              <a:rPr lang="en-US" sz="2400" b="1" baseline="-25000">
                <a:effectLst/>
                <a:latin typeface="Calibri" pitchFamily="34" charset="0"/>
              </a:rPr>
              <a:t>0</a:t>
            </a:r>
          </a:p>
          <a:p>
            <a:pPr algn="ctr"/>
            <a:endParaRPr lang="en-US" sz="300" b="1">
              <a:effectLst/>
              <a:latin typeface="Calibri" pitchFamily="34" charset="0"/>
            </a:endParaRP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250825" y="4077072"/>
            <a:ext cx="8569325" cy="2089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43438" y="4241006"/>
            <a:ext cx="793750" cy="55880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>
              <a:effectLst/>
              <a:latin typeface="Calibri" pitchFamily="34" charset="0"/>
            </a:endParaRPr>
          </a:p>
          <a:p>
            <a:pPr algn="ctr"/>
            <a:r>
              <a:rPr lang="en-US" sz="2400" b="1">
                <a:effectLst/>
                <a:latin typeface="Calibri" pitchFamily="34" charset="0"/>
              </a:rPr>
              <a:t>R</a:t>
            </a:r>
            <a:r>
              <a:rPr lang="en-US" sz="2400" b="1" baseline="-25000">
                <a:effectLst/>
                <a:latin typeface="Calibri" pitchFamily="34" charset="0"/>
              </a:rPr>
              <a:t>1</a:t>
            </a:r>
          </a:p>
          <a:p>
            <a:pPr algn="ctr"/>
            <a:endParaRPr lang="en-US" sz="300" b="1">
              <a:effectLst/>
              <a:latin typeface="Calibri" pitchFamily="34" charset="0"/>
            </a:endParaRP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430213" y="1216818"/>
            <a:ext cx="8713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effectLst/>
                <a:latin typeface="Calibri" pitchFamily="34" charset="0"/>
              </a:rPr>
              <a:t>Enc</a:t>
            </a:r>
            <a:r>
              <a:rPr lang="en-US" sz="3200" b="1" dirty="0">
                <a:effectLst/>
                <a:latin typeface="Calibri" pitchFamily="34" charset="0"/>
              </a:rPr>
              <a:t>(m):=(          ,          ,                        m)</a:t>
            </a:r>
          </a:p>
        </p:txBody>
      </p:sp>
      <p:graphicFrame>
        <p:nvGraphicFramePr>
          <p:cNvPr id="1024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921435"/>
              </p:ext>
            </p:extLst>
          </p:nvPr>
        </p:nvGraphicFramePr>
        <p:xfrm>
          <a:off x="7019925" y="1288256"/>
          <a:ext cx="4524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5" imgW="164880" imgH="177480" progId="Equation.3">
                  <p:embed/>
                </p:oleObj>
              </mc:Choice>
              <mc:Fallback>
                <p:oleObj name="Equation" r:id="rId5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288256"/>
                        <a:ext cx="45243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76600" y="1218406"/>
            <a:ext cx="793750" cy="55880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>
              <a:effectLst/>
              <a:latin typeface="Calibri" pitchFamily="34" charset="0"/>
            </a:endParaRPr>
          </a:p>
          <a:p>
            <a:pPr algn="ctr"/>
            <a:r>
              <a:rPr lang="en-US" sz="2400" b="1">
                <a:effectLst/>
                <a:latin typeface="Calibri" pitchFamily="34" charset="0"/>
              </a:rPr>
              <a:t>R</a:t>
            </a:r>
            <a:r>
              <a:rPr lang="en-US" sz="2400" b="1" baseline="-25000">
                <a:effectLst/>
                <a:latin typeface="Calibri" pitchFamily="34" charset="0"/>
              </a:rPr>
              <a:t>0</a:t>
            </a:r>
          </a:p>
          <a:p>
            <a:pPr algn="ctr"/>
            <a:endParaRPr lang="en-US" sz="300" b="1">
              <a:effectLst/>
              <a:latin typeface="Calibri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4663" y="1218406"/>
            <a:ext cx="793750" cy="55880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 dirty="0">
              <a:effectLst/>
              <a:latin typeface="Calibri" pitchFamily="34" charset="0"/>
            </a:endParaRPr>
          </a:p>
          <a:p>
            <a:pPr algn="ctr"/>
            <a:r>
              <a:rPr lang="en-US" sz="2400" b="1" dirty="0">
                <a:effectLst/>
                <a:latin typeface="Calibri" pitchFamily="34" charset="0"/>
              </a:rPr>
              <a:t>R</a:t>
            </a:r>
            <a:r>
              <a:rPr lang="en-US" sz="2400" b="1" baseline="-25000" dirty="0">
                <a:effectLst/>
                <a:latin typeface="Calibri" pitchFamily="34" charset="0"/>
              </a:rPr>
              <a:t>1</a:t>
            </a:r>
          </a:p>
          <a:p>
            <a:pPr algn="ctr"/>
            <a:endParaRPr lang="en-US" sz="300" b="1" dirty="0">
              <a:effectLst/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92725" y="1218406"/>
            <a:ext cx="1728788" cy="57626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effectLst/>
                <a:latin typeface="Calibri" pitchFamily="34" charset="0"/>
              </a:rPr>
              <a:t>Ext(R</a:t>
            </a:r>
            <a:r>
              <a:rPr lang="en-US" sz="2800" b="1" baseline="-25000">
                <a:effectLst/>
                <a:latin typeface="Calibri" pitchFamily="34" charset="0"/>
              </a:rPr>
              <a:t>0</a:t>
            </a:r>
            <a:r>
              <a:rPr lang="en-US" sz="2800" b="1">
                <a:effectLst/>
                <a:latin typeface="Calibri" pitchFamily="34" charset="0"/>
              </a:rPr>
              <a:t>,R</a:t>
            </a:r>
            <a:r>
              <a:rPr lang="en-US" sz="2800" b="1" baseline="-25000">
                <a:effectLst/>
                <a:latin typeface="Calibri" pitchFamily="34" charset="0"/>
              </a:rPr>
              <a:t>1</a:t>
            </a:r>
            <a:r>
              <a:rPr lang="en-US" sz="2800" b="1">
                <a:effectLst/>
                <a:latin typeface="Calibri" pitchFamily="34" charset="0"/>
              </a:rPr>
              <a:t>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81973" y="3429148"/>
            <a:ext cx="793750" cy="55880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 dirty="0">
              <a:effectLst/>
              <a:latin typeface="Calibri" pitchFamily="34" charset="0"/>
            </a:endParaRPr>
          </a:p>
          <a:p>
            <a:pPr algn="ctr"/>
            <a:r>
              <a:rPr lang="en-US" sz="2400" b="1" dirty="0" err="1" smtClean="0">
                <a:effectLst/>
                <a:latin typeface="Calibri" pitchFamily="34" charset="0"/>
              </a:rPr>
              <a:t>R</a:t>
            </a:r>
            <a:r>
              <a:rPr lang="en-US" sz="2400" b="1" baseline="-25000" dirty="0" err="1" smtClean="0">
                <a:effectLst/>
                <a:latin typeface="Calibri" pitchFamily="34" charset="0"/>
              </a:rPr>
              <a:t>i</a:t>
            </a:r>
            <a:endParaRPr lang="en-US" sz="2400" b="1" baseline="-25000" dirty="0">
              <a:effectLst/>
              <a:latin typeface="Calibri" pitchFamily="34" charset="0"/>
            </a:endParaRPr>
          </a:p>
          <a:p>
            <a:pPr algn="ctr"/>
            <a:endParaRPr lang="en-US" sz="300" b="1" dirty="0">
              <a:effectLst/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021513" y="3429148"/>
            <a:ext cx="793750" cy="55880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 dirty="0">
              <a:effectLst/>
              <a:latin typeface="Calibri" pitchFamily="34" charset="0"/>
            </a:endParaRPr>
          </a:p>
          <a:p>
            <a:pPr algn="ctr"/>
            <a:r>
              <a:rPr lang="en-US" sz="2400" b="1" dirty="0" err="1" smtClean="0">
                <a:effectLst/>
                <a:latin typeface="Calibri" pitchFamily="34" charset="0"/>
              </a:rPr>
              <a:t>R</a:t>
            </a:r>
            <a:r>
              <a:rPr lang="en-US" sz="2400" b="1" baseline="-25000" dirty="0" err="1" smtClean="0">
                <a:effectLst/>
                <a:latin typeface="Calibri" pitchFamily="34" charset="0"/>
              </a:rPr>
              <a:t>i</a:t>
            </a:r>
            <a:endParaRPr lang="en-US" sz="2400" b="1" baseline="-25000" dirty="0">
              <a:effectLst/>
              <a:latin typeface="Calibri" pitchFamily="34" charset="0"/>
            </a:endParaRPr>
          </a:p>
          <a:p>
            <a:pPr algn="ctr"/>
            <a:endParaRPr lang="en-US" sz="300" b="1" dirty="0">
              <a:effectLst/>
              <a:latin typeface="Calibri" pitchFamily="34" charset="0"/>
            </a:endParaRPr>
          </a:p>
        </p:txBody>
      </p:sp>
      <p:sp>
        <p:nvSpPr>
          <p:cNvPr id="102433" name="Text Box 33"/>
          <p:cNvSpPr txBox="1">
            <a:spLocks noChangeArrowheads="1"/>
          </p:cNvSpPr>
          <p:nvPr/>
        </p:nvSpPr>
        <p:spPr bwMode="auto">
          <a:xfrm>
            <a:off x="395288" y="4890293"/>
            <a:ext cx="8280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effectLst/>
                <a:latin typeface="Calibri" pitchFamily="34" charset="0"/>
              </a:rPr>
              <a:t> are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itchFamily="34" charset="0"/>
              </a:rPr>
              <a:t>still independent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effectLst/>
                <a:latin typeface="Calibri" pitchFamily="34" charset="0"/>
              </a:rPr>
              <a:t> have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itchFamily="34" charset="0"/>
              </a:rPr>
              <a:t>high min-entropy </a:t>
            </a:r>
            <a:r>
              <a:rPr lang="en-US" sz="2400" dirty="0">
                <a:effectLst/>
                <a:latin typeface="Calibri" pitchFamily="34" charset="0"/>
              </a:rPr>
              <a:t>(with high probability)</a:t>
            </a:r>
          </a:p>
        </p:txBody>
      </p:sp>
      <p:sp>
        <p:nvSpPr>
          <p:cNvPr id="102435" name="Rectangle 35"/>
          <p:cNvSpPr>
            <a:spLocks noChangeArrowheads="1"/>
          </p:cNvSpPr>
          <p:nvPr/>
        </p:nvSpPr>
        <p:spPr bwMode="auto">
          <a:xfrm>
            <a:off x="1116013" y="1145381"/>
            <a:ext cx="6985000" cy="719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36" name="Text Box 36"/>
          <p:cNvSpPr txBox="1">
            <a:spLocks noChangeArrowheads="1"/>
          </p:cNvSpPr>
          <p:nvPr/>
        </p:nvSpPr>
        <p:spPr bwMode="auto">
          <a:xfrm>
            <a:off x="684213" y="929481"/>
            <a:ext cx="935037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effectLst/>
                <a:latin typeface="Calibri" pitchFamily="34" charset="0"/>
              </a:rPr>
              <a:t>remind</a:t>
            </a:r>
          </a:p>
        </p:txBody>
      </p:sp>
      <p:sp>
        <p:nvSpPr>
          <p:cNvPr id="102438" name="Rectangle 38"/>
          <p:cNvSpPr>
            <a:spLocks noChangeArrowheads="1"/>
          </p:cNvSpPr>
          <p:nvPr/>
        </p:nvSpPr>
        <p:spPr bwMode="auto">
          <a:xfrm>
            <a:off x="5292725" y="1216818"/>
            <a:ext cx="2519363" cy="57626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39" name="Text Box 39"/>
          <p:cNvSpPr txBox="1">
            <a:spLocks noChangeArrowheads="1"/>
          </p:cNvSpPr>
          <p:nvPr/>
        </p:nvSpPr>
        <p:spPr bwMode="auto">
          <a:xfrm>
            <a:off x="3924300" y="431244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and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8" name="Segnaposto contenuto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26" name="Oval 38"/>
          <p:cNvSpPr>
            <a:spLocks noChangeArrowheads="1"/>
          </p:cNvSpPr>
          <p:nvPr/>
        </p:nvSpPr>
        <p:spPr bwMode="auto">
          <a:xfrm>
            <a:off x="3205956" y="1066006"/>
            <a:ext cx="935037" cy="8636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Oval 40"/>
          <p:cNvSpPr>
            <a:spLocks noChangeArrowheads="1"/>
          </p:cNvSpPr>
          <p:nvPr/>
        </p:nvSpPr>
        <p:spPr bwMode="auto">
          <a:xfrm>
            <a:off x="4284664" y="1074737"/>
            <a:ext cx="3816350" cy="8636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882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102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102408" grpId="0"/>
      <p:bldP spid="102411" grpId="0"/>
      <p:bldP spid="4" grpId="0" animBg="1"/>
      <p:bldP spid="102413" grpId="0" animBg="1"/>
      <p:bldP spid="2" grpId="0" animBg="1"/>
      <p:bldP spid="102415" grpId="0"/>
      <p:bldP spid="3" grpId="0" animBg="1"/>
      <p:bldP spid="5" grpId="0" animBg="1"/>
      <p:bldP spid="8" grpId="0" animBg="1"/>
      <p:bldP spid="6" grpId="0" animBg="1"/>
      <p:bldP spid="9" grpId="0" animBg="1"/>
      <p:bldP spid="102433" grpId="0"/>
      <p:bldP spid="102435" grpId="0" animBg="1"/>
      <p:bldP spid="102436" grpId="0" animBg="1"/>
      <p:bldP spid="102438" grpId="0" animBg="1"/>
      <p:bldP spid="102438" grpId="1" animBg="1"/>
      <p:bldP spid="102439" grpId="0"/>
      <p:bldP spid="26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 idx="4294967295"/>
          </p:nvPr>
        </p:nvSpPr>
        <p:spPr>
          <a:xfrm>
            <a:off x="539552" y="3071"/>
            <a:ext cx="7704138" cy="11525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Problem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565400"/>
            <a:ext cx="4105275" cy="1008063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>
              <a:buFontTx/>
              <a:buNone/>
            </a:pPr>
            <a:r>
              <a:rPr lang="en-US" sz="2000" b="1">
                <a:solidFill>
                  <a:schemeClr val="tx1"/>
                </a:solidFill>
                <a:latin typeface="Calibri" pitchFamily="34" charset="0"/>
              </a:rPr>
              <a:t>each leakage function can depend</a:t>
            </a:r>
            <a:r>
              <a:rPr lang="en-US" sz="2000" b="1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only on some restricted part</a:t>
            </a:r>
            <a:endParaRPr lang="en-US" sz="2000" b="1">
              <a:solidFill>
                <a:schemeClr val="accent2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sz="2000" b="1">
                <a:solidFill>
                  <a:schemeClr val="tx1"/>
                </a:solidFill>
                <a:latin typeface="Calibri" pitchFamily="34" charset="0"/>
              </a:rPr>
              <a:t>of the memory</a:t>
            </a: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H="1">
            <a:off x="1476375" y="1844675"/>
            <a:ext cx="1081088" cy="503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6443663" y="1844675"/>
            <a:ext cx="1008062" cy="5762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3438" y="2565400"/>
            <a:ext cx="4105275" cy="1008063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FontTx/>
              <a:buNone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the cardinality of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Γ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is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restricted</a:t>
            </a:r>
          </a:p>
        </p:txBody>
      </p:sp>
      <p:sp>
        <p:nvSpPr>
          <p:cNvPr id="47128" name="AutoShape 24"/>
          <p:cNvSpPr>
            <a:spLocks noChangeArrowheads="1"/>
          </p:cNvSpPr>
          <p:nvPr/>
        </p:nvSpPr>
        <p:spPr bwMode="auto">
          <a:xfrm>
            <a:off x="395288" y="5300663"/>
            <a:ext cx="3240087" cy="1008062"/>
          </a:xfrm>
          <a:prstGeom prst="wedgeEllipseCallout">
            <a:avLst>
              <a:gd name="adj1" fmla="val -48287"/>
              <a:gd name="adj2" fmla="val -27504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>
                <a:effectLst/>
                <a:latin typeface="Calibri" pitchFamily="34" charset="0"/>
              </a:rPr>
              <a:t>randomness extractors</a:t>
            </a:r>
          </a:p>
        </p:txBody>
      </p:sp>
      <p:sp>
        <p:nvSpPr>
          <p:cNvPr id="47129" name="AutoShape 25"/>
          <p:cNvSpPr>
            <a:spLocks noChangeArrowheads="1"/>
          </p:cNvSpPr>
          <p:nvPr/>
        </p:nvSpPr>
        <p:spPr bwMode="auto">
          <a:xfrm>
            <a:off x="5076056" y="5300663"/>
            <a:ext cx="3888557" cy="1008062"/>
          </a:xfrm>
          <a:prstGeom prst="wedgeEllipseCallout">
            <a:avLst>
              <a:gd name="adj1" fmla="val 29694"/>
              <a:gd name="adj2" fmla="val -252991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600" b="1" dirty="0">
                <a:effectLst/>
                <a:latin typeface="MT Extra" pitchFamily="18" charset="2"/>
              </a:rPr>
              <a:t>l</a:t>
            </a:r>
            <a:r>
              <a:rPr lang="en-US" sz="2400" b="1" dirty="0">
                <a:effectLst/>
                <a:latin typeface="Calibri" pitchFamily="34" charset="0"/>
              </a:rPr>
              <a:t>-wise independent hash functions</a:t>
            </a:r>
          </a:p>
        </p:txBody>
      </p:sp>
      <p:sp>
        <p:nvSpPr>
          <p:cNvPr id="47132" name="Text Box 28"/>
          <p:cNvSpPr txBox="1">
            <a:spLocks noChangeArrowheads="1"/>
          </p:cNvSpPr>
          <p:nvPr/>
        </p:nvSpPr>
        <p:spPr bwMode="auto">
          <a:xfrm>
            <a:off x="2700338" y="1412875"/>
            <a:ext cx="360045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effectLst/>
                <a:latin typeface="Calibri" pitchFamily="34" charset="0"/>
              </a:rPr>
              <a:t>For a fixed family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itchFamily="18" charset="0"/>
              </a:rPr>
              <a:t>Γ</a:t>
            </a: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1403350" y="3933825"/>
            <a:ext cx="6192838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effectLst/>
                <a:latin typeface="Calibri" pitchFamily="34" charset="0"/>
              </a:rPr>
              <a:t>how to construct</a:t>
            </a:r>
            <a:r>
              <a:rPr lang="en-US" sz="3200" b="1">
                <a:solidFill>
                  <a:schemeClr val="accent2"/>
                </a:solidFill>
                <a:effectLst/>
                <a:latin typeface="Calibri" pitchFamily="34" charset="0"/>
              </a:rPr>
              <a:t> </a:t>
            </a:r>
            <a:r>
              <a:rPr lang="en-US" sz="3200" b="1">
                <a:effectLst/>
                <a:latin typeface="Calibri" pitchFamily="34" charset="0"/>
              </a:rPr>
              <a:t>secure</a:t>
            </a:r>
            <a:r>
              <a:rPr lang="en-US" sz="3200" b="1">
                <a:solidFill>
                  <a:schemeClr val="accent2"/>
                </a:solidFill>
                <a:effectLst/>
                <a:latin typeface="Calibri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/>
                <a:latin typeface="Calibri" pitchFamily="34" charset="0"/>
              </a:rPr>
              <a:t>(Enc,Dec)</a:t>
            </a:r>
            <a:r>
              <a:rPr lang="en-US" sz="3200" b="1">
                <a:effectLst/>
                <a:latin typeface="Calibri" pitchFamily="34" charset="0"/>
              </a:rPr>
              <a:t>?</a:t>
            </a:r>
          </a:p>
        </p:txBody>
      </p:sp>
      <p:sp>
        <p:nvSpPr>
          <p:cNvPr id="4" name="Left Arrow 3"/>
          <p:cNvSpPr>
            <a:spLocks noChangeArrowheads="1"/>
          </p:cNvSpPr>
          <p:nvPr/>
        </p:nvSpPr>
        <p:spPr bwMode="auto">
          <a:xfrm rot="7548507" flipH="1">
            <a:off x="7788991" y="1596156"/>
            <a:ext cx="895350" cy="762000"/>
          </a:xfrm>
          <a:prstGeom prst="leftArrow">
            <a:avLst>
              <a:gd name="adj1" fmla="val 50000"/>
              <a:gd name="adj2" fmla="val 34559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anchor="ctr"/>
          <a:lstStyle/>
          <a:p>
            <a:pPr algn="ctr"/>
            <a:endParaRPr lang="en-US" sz="1800">
              <a:effectLst/>
              <a:latin typeface="Calibri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16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04950"/>
            <a:ext cx="936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719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7123" grpId="0" animBg="1"/>
      <p:bldP spid="47125" grpId="0" animBg="1"/>
      <p:bldP spid="2" grpId="0" animBg="1"/>
      <p:bldP spid="47128" grpId="0" animBg="1"/>
      <p:bldP spid="47129" grpId="0" animBg="1"/>
      <p:bldP spid="47132" grpId="0" animBg="1"/>
      <p:bldP spid="4713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err="1" smtClean="0"/>
              <a:t>Conferences</a:t>
            </a:r>
            <a:r>
              <a:rPr lang="it-IT" sz="4000" b="1" dirty="0" smtClean="0"/>
              <a:t>, workshops and </a:t>
            </a:r>
            <a:r>
              <a:rPr lang="it-IT" sz="4000" b="1" dirty="0" err="1" smtClean="0"/>
              <a:t>schools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Seventh </a:t>
            </a:r>
            <a:r>
              <a:rPr lang="en-US" dirty="0"/>
              <a:t>Conference on Security and Cryptography for </a:t>
            </a:r>
            <a:r>
              <a:rPr lang="en-US" dirty="0" smtClean="0"/>
              <a:t>Networks, </a:t>
            </a:r>
            <a:r>
              <a:rPr lang="it-IT" dirty="0" smtClean="0"/>
              <a:t>(</a:t>
            </a:r>
            <a:r>
              <a:rPr lang="it-IT" b="1" dirty="0" smtClean="0"/>
              <a:t>SCN </a:t>
            </a:r>
            <a:r>
              <a:rPr lang="it-IT" b="1" dirty="0"/>
              <a:t>2010</a:t>
            </a:r>
            <a:r>
              <a:rPr lang="it-IT" dirty="0"/>
              <a:t>), </a:t>
            </a:r>
            <a:r>
              <a:rPr lang="it-IT" dirty="0" smtClean="0"/>
              <a:t>Amalfi, 13-15 </a:t>
            </a:r>
            <a:r>
              <a:rPr lang="it-IT" dirty="0" err="1" smtClean="0"/>
              <a:t>September</a:t>
            </a:r>
            <a:r>
              <a:rPr lang="it-IT" dirty="0" smtClean="0"/>
              <a:t> 2010;</a:t>
            </a:r>
          </a:p>
          <a:p>
            <a:pPr marL="0" indent="0">
              <a:buNone/>
            </a:pPr>
            <a:endParaRPr lang="it-IT" sz="1700" dirty="0"/>
          </a:p>
          <a:p>
            <a:r>
              <a:rPr lang="en-US" dirty="0" smtClean="0"/>
              <a:t>Workshop </a:t>
            </a:r>
            <a:r>
              <a:rPr lang="en-US" dirty="0"/>
              <a:t>on Provable Security against Physical </a:t>
            </a:r>
            <a:r>
              <a:rPr lang="en-US" dirty="0" smtClean="0"/>
              <a:t>Attacks,</a:t>
            </a:r>
          </a:p>
          <a:p>
            <a:pPr marL="0" indent="0">
              <a:buNone/>
            </a:pPr>
            <a:r>
              <a:rPr lang="en-US" dirty="0" smtClean="0"/>
              <a:t>       Leiden, 15-19 February 2010</a:t>
            </a:r>
            <a:r>
              <a:rPr lang="it-IT" dirty="0" smtClean="0"/>
              <a:t>;</a:t>
            </a:r>
          </a:p>
          <a:p>
            <a:endParaRPr lang="it-IT" sz="1700" dirty="0"/>
          </a:p>
          <a:p>
            <a:r>
              <a:rPr lang="it-IT" dirty="0" err="1" smtClean="0"/>
              <a:t>Theory</a:t>
            </a:r>
            <a:r>
              <a:rPr lang="it-IT" dirty="0" smtClean="0"/>
              <a:t> </a:t>
            </a:r>
            <a:r>
              <a:rPr lang="it-IT" dirty="0"/>
              <a:t>of </a:t>
            </a:r>
            <a:r>
              <a:rPr lang="it-IT" dirty="0" err="1"/>
              <a:t>Cryptography</a:t>
            </a:r>
            <a:r>
              <a:rPr lang="it-IT" dirty="0"/>
              <a:t> Conference (</a:t>
            </a:r>
            <a:r>
              <a:rPr lang="it-IT" b="1" dirty="0"/>
              <a:t>TCC2010</a:t>
            </a:r>
            <a:r>
              <a:rPr lang="it-IT" dirty="0"/>
              <a:t>), 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</a:t>
            </a:r>
            <a:r>
              <a:rPr lang="it-IT" dirty="0" err="1" smtClean="0"/>
              <a:t>Zurich</a:t>
            </a:r>
            <a:r>
              <a:rPr lang="it-IT" dirty="0" smtClean="0"/>
              <a:t>, </a:t>
            </a:r>
            <a:r>
              <a:rPr lang="it-IT" dirty="0"/>
              <a:t>9-11 </a:t>
            </a:r>
            <a:r>
              <a:rPr lang="it-IT" dirty="0" err="1" smtClean="0"/>
              <a:t>February</a:t>
            </a:r>
            <a:r>
              <a:rPr lang="it-IT" dirty="0" smtClean="0"/>
              <a:t> 2010;</a:t>
            </a:r>
          </a:p>
          <a:p>
            <a:pPr marL="0" indent="0">
              <a:buNone/>
            </a:pPr>
            <a:endParaRPr lang="it-IT" sz="1700" dirty="0"/>
          </a:p>
          <a:p>
            <a:r>
              <a:rPr lang="it-IT" dirty="0" err="1" smtClean="0"/>
              <a:t>Summer</a:t>
            </a:r>
            <a:r>
              <a:rPr lang="it-IT" dirty="0" smtClean="0"/>
              <a:t> </a:t>
            </a:r>
            <a:r>
              <a:rPr lang="it-IT" dirty="0"/>
              <a:t>School On </a:t>
            </a:r>
            <a:r>
              <a:rPr lang="it-IT" dirty="0" err="1"/>
              <a:t>Provable</a:t>
            </a:r>
            <a:r>
              <a:rPr lang="it-IT" dirty="0"/>
              <a:t> </a:t>
            </a:r>
            <a:r>
              <a:rPr lang="it-IT" dirty="0" smtClean="0"/>
              <a:t>Security,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</a:t>
            </a:r>
            <a:r>
              <a:rPr lang="it-IT" dirty="0" err="1" smtClean="0"/>
              <a:t>Barcelona</a:t>
            </a:r>
            <a:r>
              <a:rPr lang="it-IT" dirty="0"/>
              <a:t>, 7-11 </a:t>
            </a:r>
            <a:r>
              <a:rPr lang="it-IT" dirty="0" err="1" smtClean="0"/>
              <a:t>September</a:t>
            </a:r>
            <a:r>
              <a:rPr lang="it-IT" dirty="0" smtClean="0"/>
              <a:t> </a:t>
            </a:r>
            <a:r>
              <a:rPr lang="it-IT" dirty="0"/>
              <a:t>2009</a:t>
            </a:r>
            <a:r>
              <a:rPr lang="it-IT" dirty="0" smtClean="0"/>
              <a:t>;</a:t>
            </a:r>
          </a:p>
          <a:p>
            <a:pPr marL="0" indent="0">
              <a:buNone/>
            </a:pPr>
            <a:endParaRPr lang="it-IT" sz="1700" dirty="0"/>
          </a:p>
          <a:p>
            <a:r>
              <a:rPr lang="it-IT" dirty="0" smtClean="0"/>
              <a:t>Bertinoro </a:t>
            </a:r>
            <a:r>
              <a:rPr lang="it-IT" dirty="0" err="1"/>
              <a:t>international</a:t>
            </a:r>
            <a:r>
              <a:rPr lang="it-IT" dirty="0"/>
              <a:t> Spring School (</a:t>
            </a:r>
            <a:r>
              <a:rPr lang="it-IT" b="1" dirty="0" err="1"/>
              <a:t>BiSS</a:t>
            </a:r>
            <a:r>
              <a:rPr lang="it-IT" b="1" dirty="0"/>
              <a:t> 2009</a:t>
            </a:r>
            <a:r>
              <a:rPr lang="it-IT" dirty="0" smtClean="0"/>
              <a:t>),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Bertinoro, </a:t>
            </a:r>
            <a:r>
              <a:rPr lang="it-IT" dirty="0"/>
              <a:t>2-6 </a:t>
            </a:r>
            <a:r>
              <a:rPr lang="it-IT" dirty="0" smtClean="0"/>
              <a:t>March 2009;</a:t>
            </a:r>
          </a:p>
          <a:p>
            <a:endParaRPr lang="it-IT" sz="1700" dirty="0" smtClean="0"/>
          </a:p>
          <a:p>
            <a:r>
              <a:rPr lang="en-US" dirty="0" smtClean="0"/>
              <a:t>Berlin-Poznan </a:t>
            </a:r>
            <a:r>
              <a:rPr lang="en-US" dirty="0"/>
              <a:t>Seminar </a:t>
            </a:r>
            <a:r>
              <a:rPr lang="en-US" dirty="0" smtClean="0"/>
              <a:t>/ ASZ </a:t>
            </a:r>
            <a:r>
              <a:rPr lang="en-US" dirty="0"/>
              <a:t>Workshop 2008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“Humboldt-</a:t>
            </a:r>
            <a:r>
              <a:rPr lang="it-IT" dirty="0" err="1" smtClean="0"/>
              <a:t>Universität</a:t>
            </a:r>
            <a:r>
              <a:rPr lang="it-IT" dirty="0"/>
              <a:t>", </a:t>
            </a:r>
            <a:r>
              <a:rPr lang="it-IT" dirty="0" err="1" smtClean="0"/>
              <a:t>Berlin</a:t>
            </a:r>
            <a:r>
              <a:rPr lang="it-IT" dirty="0" smtClean="0"/>
              <a:t>, </a:t>
            </a:r>
            <a:r>
              <a:rPr lang="en-US" dirty="0"/>
              <a:t>20-21 </a:t>
            </a:r>
            <a:r>
              <a:rPr lang="en-US" dirty="0" smtClean="0"/>
              <a:t>June 2008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8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ctrTitle" idx="4294967295"/>
          </p:nvPr>
        </p:nvSpPr>
        <p:spPr>
          <a:xfrm>
            <a:off x="539750" y="404813"/>
            <a:ext cx="7704138" cy="11525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MT Extra" pitchFamily="18" charset="2"/>
              </a:rPr>
              <a:t>l</a:t>
            </a:r>
            <a:r>
              <a:rPr lang="en-US" b="1" dirty="0">
                <a:solidFill>
                  <a:schemeClr val="tx1"/>
                </a:solidFill>
              </a:rPr>
              <a:t>-wise independent hash functions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196975"/>
            <a:ext cx="6840538" cy="936625"/>
          </a:xfr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FontTx/>
              <a:buNone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1187450" y="1412875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effectLst/>
                <a:latin typeface="Times New Roman" pitchFamily="18" charset="0"/>
              </a:rPr>
              <a:t>H={h</a:t>
            </a:r>
            <a:r>
              <a:rPr lang="en-US" sz="3600" baseline="-25000">
                <a:effectLst/>
                <a:latin typeface="Calibri" pitchFamily="34" charset="0"/>
              </a:rPr>
              <a:t>s</a:t>
            </a:r>
            <a:r>
              <a:rPr lang="en-US" sz="3600">
                <a:effectLst/>
                <a:latin typeface="Times New Roman" pitchFamily="18" charset="0"/>
              </a:rPr>
              <a:t>:X→Y}</a:t>
            </a:r>
            <a:r>
              <a:rPr lang="en-US" sz="3600" baseline="-25000">
                <a:effectLst/>
                <a:latin typeface="Calibri" pitchFamily="34" charset="0"/>
              </a:rPr>
              <a:t>sє</a:t>
            </a:r>
            <a:r>
              <a:rPr lang="en-US" sz="3600" baseline="-25000">
                <a:effectLst/>
                <a:latin typeface="Times New Roman" pitchFamily="18" charset="0"/>
              </a:rPr>
              <a:t>I</a:t>
            </a:r>
            <a:r>
              <a:rPr lang="en-US" sz="3600" baseline="-25000">
                <a:effectLst/>
                <a:latin typeface="Mathematica5" pitchFamily="2" charset="2"/>
              </a:rPr>
              <a:t> </a:t>
            </a:r>
            <a:r>
              <a:rPr lang="en-US" sz="2400" b="1">
                <a:effectLst/>
                <a:latin typeface="Calibri" pitchFamily="34" charset="0"/>
              </a:rPr>
              <a:t>is </a:t>
            </a:r>
            <a:r>
              <a:rPr lang="en-US" sz="2400" b="1">
                <a:effectLst/>
                <a:latin typeface="MT Extra" pitchFamily="18" charset="2"/>
              </a:rPr>
              <a:t>l</a:t>
            </a:r>
            <a:r>
              <a:rPr lang="en-US" sz="2400" b="1">
                <a:effectLst/>
                <a:latin typeface="Calibri" pitchFamily="34" charset="0"/>
              </a:rPr>
              <a:t>-wise independent if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0378" name="Text Box 26"/>
          <p:cNvSpPr txBox="1">
            <a:spLocks noChangeArrowheads="1"/>
          </p:cNvSpPr>
          <p:nvPr/>
        </p:nvSpPr>
        <p:spPr bwMode="auto">
          <a:xfrm>
            <a:off x="1476375" y="2565400"/>
            <a:ext cx="3960813" cy="5191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effectLst/>
                <a:latin typeface="Calibri" pitchFamily="34" charset="0"/>
              </a:rPr>
              <a:t>uniformly random</a:t>
            </a:r>
            <a:r>
              <a:rPr lang="en-US" sz="2800">
                <a:effectLst/>
                <a:latin typeface="Calibri" pitchFamily="34" charset="0"/>
              </a:rPr>
              <a:t> S є </a:t>
            </a:r>
            <a:r>
              <a:rPr lang="en-US" sz="2800">
                <a:effectLst/>
                <a:latin typeface="Times New Roman" pitchFamily="18" charset="0"/>
              </a:rPr>
              <a:t>I</a:t>
            </a:r>
          </a:p>
        </p:txBody>
      </p:sp>
      <p:sp>
        <p:nvSpPr>
          <p:cNvPr id="100379" name="Text Box 27"/>
          <p:cNvSpPr txBox="1">
            <a:spLocks noChangeArrowheads="1"/>
          </p:cNvSpPr>
          <p:nvPr/>
        </p:nvSpPr>
        <p:spPr bwMode="auto">
          <a:xfrm>
            <a:off x="395288" y="3140075"/>
            <a:ext cx="936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effectLst/>
                <a:latin typeface="Times New Roman" pitchFamily="18" charset="0"/>
              </a:rPr>
              <a:t>X</a:t>
            </a:r>
            <a:r>
              <a:rPr lang="en-US" sz="3600" b="1" baseline="30000">
                <a:effectLst/>
                <a:latin typeface="MT Extra" pitchFamily="18" charset="2"/>
              </a:rPr>
              <a:t>l</a:t>
            </a:r>
          </a:p>
        </p:txBody>
      </p:sp>
      <p:sp>
        <p:nvSpPr>
          <p:cNvPr id="100380" name="Text Box 28"/>
          <p:cNvSpPr txBox="1">
            <a:spLocks noChangeArrowheads="1"/>
          </p:cNvSpPr>
          <p:nvPr/>
        </p:nvSpPr>
        <p:spPr bwMode="auto">
          <a:xfrm>
            <a:off x="8135938" y="3068638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effectLst/>
                <a:latin typeface="Times New Roman" pitchFamily="18" charset="0"/>
              </a:rPr>
              <a:t>Y</a:t>
            </a:r>
            <a:r>
              <a:rPr lang="en-US" sz="3600" b="1" baseline="30000">
                <a:effectLst/>
                <a:latin typeface="MT Extra" pitchFamily="18" charset="2"/>
              </a:rPr>
              <a:t>l</a:t>
            </a:r>
          </a:p>
        </p:txBody>
      </p:sp>
      <p:sp>
        <p:nvSpPr>
          <p:cNvPr id="100381" name="Oval 29"/>
          <p:cNvSpPr>
            <a:spLocks noChangeArrowheads="1"/>
          </p:cNvSpPr>
          <p:nvPr/>
        </p:nvSpPr>
        <p:spPr bwMode="auto">
          <a:xfrm>
            <a:off x="250825" y="3573463"/>
            <a:ext cx="2951163" cy="2016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539750" y="4076700"/>
            <a:ext cx="24479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effectLst/>
                <a:latin typeface="Times New Roman" pitchFamily="18" charset="0"/>
              </a:rPr>
              <a:t>{</a:t>
            </a:r>
            <a:r>
              <a:rPr lang="en-US" sz="4800">
                <a:effectLst/>
                <a:latin typeface="Calibri" pitchFamily="34" charset="0"/>
              </a:rPr>
              <a:t>x</a:t>
            </a:r>
            <a:r>
              <a:rPr lang="en-US" sz="4800" baseline="-25000">
                <a:effectLst/>
                <a:latin typeface="Calibri" pitchFamily="34" charset="0"/>
              </a:rPr>
              <a:t>1</a:t>
            </a:r>
            <a:r>
              <a:rPr lang="en-US" sz="4800">
                <a:effectLst/>
                <a:latin typeface="Calibri" pitchFamily="34" charset="0"/>
              </a:rPr>
              <a:t>,…,x</a:t>
            </a:r>
            <a:r>
              <a:rPr lang="en-US" sz="4800" b="1" baseline="-25000">
                <a:effectLst/>
                <a:latin typeface="MT Extra" pitchFamily="18" charset="2"/>
              </a:rPr>
              <a:t>l</a:t>
            </a:r>
            <a:r>
              <a:rPr lang="en-US" sz="4800">
                <a:effectLst/>
                <a:latin typeface="Times New Roman" pitchFamily="18" charset="0"/>
              </a:rPr>
              <a:t>}</a:t>
            </a:r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3995738" y="4076700"/>
            <a:ext cx="1223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chemeClr val="tx2"/>
                </a:solidFill>
                <a:effectLst/>
                <a:latin typeface="Times New Roman" pitchFamily="18" charset="0"/>
              </a:rPr>
              <a:t>h</a:t>
            </a:r>
            <a:r>
              <a:rPr lang="en-US" sz="4000" baseline="-25000" dirty="0" err="1">
                <a:solidFill>
                  <a:schemeClr val="tx2"/>
                </a:solidFill>
                <a:effectLst/>
                <a:latin typeface="Calibri" pitchFamily="34" charset="0"/>
              </a:rPr>
              <a:t>S</a:t>
            </a:r>
            <a:endParaRPr lang="en-US" sz="4000" baseline="-25000" dirty="0"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  <p:sp>
        <p:nvSpPr>
          <p:cNvPr id="100385" name="Oval 33"/>
          <p:cNvSpPr>
            <a:spLocks noChangeArrowheads="1"/>
          </p:cNvSpPr>
          <p:nvPr/>
        </p:nvSpPr>
        <p:spPr bwMode="auto">
          <a:xfrm>
            <a:off x="5580063" y="3429000"/>
            <a:ext cx="3384550" cy="2016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0386" name="Text Box 34"/>
          <p:cNvSpPr txBox="1">
            <a:spLocks noChangeArrowheads="1"/>
          </p:cNvSpPr>
          <p:nvPr/>
        </p:nvSpPr>
        <p:spPr bwMode="auto">
          <a:xfrm>
            <a:off x="5580063" y="4086224"/>
            <a:ext cx="3492500" cy="7016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effectLst/>
                <a:latin typeface="Times New Roman" pitchFamily="18" charset="0"/>
              </a:rPr>
              <a:t>{</a:t>
            </a:r>
            <a:r>
              <a:rPr lang="en-US" sz="4000" dirty="0" err="1">
                <a:effectLst/>
                <a:latin typeface="Times New Roman" pitchFamily="18" charset="0"/>
              </a:rPr>
              <a:t>h</a:t>
            </a:r>
            <a:r>
              <a:rPr lang="en-US" sz="4000" baseline="-25000" dirty="0" err="1">
                <a:effectLst/>
                <a:latin typeface="Calibri" pitchFamily="34" charset="0"/>
              </a:rPr>
              <a:t>S</a:t>
            </a:r>
            <a:r>
              <a:rPr lang="en-US" sz="4000" dirty="0">
                <a:effectLst/>
                <a:latin typeface="Calibri" pitchFamily="34" charset="0"/>
              </a:rPr>
              <a:t>(x</a:t>
            </a:r>
            <a:r>
              <a:rPr lang="en-US" sz="4000" baseline="-25000" dirty="0">
                <a:effectLst/>
                <a:latin typeface="Calibri" pitchFamily="34" charset="0"/>
              </a:rPr>
              <a:t>1</a:t>
            </a:r>
            <a:r>
              <a:rPr lang="en-US" sz="4000" dirty="0">
                <a:effectLst/>
                <a:latin typeface="Calibri" pitchFamily="34" charset="0"/>
              </a:rPr>
              <a:t>),…,</a:t>
            </a:r>
            <a:r>
              <a:rPr lang="en-US" sz="4000" dirty="0" err="1">
                <a:effectLst/>
                <a:latin typeface="Times New Roman" pitchFamily="18" charset="0"/>
              </a:rPr>
              <a:t>h</a:t>
            </a:r>
            <a:r>
              <a:rPr lang="en-US" sz="4000" baseline="-25000" dirty="0" err="1">
                <a:effectLst/>
                <a:latin typeface="Calibri" pitchFamily="34" charset="0"/>
              </a:rPr>
              <a:t>S</a:t>
            </a:r>
            <a:r>
              <a:rPr lang="en-US" sz="4000" dirty="0">
                <a:effectLst/>
                <a:latin typeface="Calibri" pitchFamily="34" charset="0"/>
              </a:rPr>
              <a:t>(x</a:t>
            </a:r>
            <a:r>
              <a:rPr lang="en-US" sz="4000" b="1" baseline="-25000" dirty="0">
                <a:effectLst/>
                <a:latin typeface="MT Extra" pitchFamily="18" charset="2"/>
              </a:rPr>
              <a:t>l</a:t>
            </a:r>
            <a:r>
              <a:rPr lang="en-US" sz="4000" dirty="0">
                <a:effectLst/>
                <a:latin typeface="Calibri" pitchFamily="34" charset="0"/>
              </a:rPr>
              <a:t>)</a:t>
            </a:r>
            <a:r>
              <a:rPr lang="en-US" sz="4000" dirty="0">
                <a:effectLst/>
                <a:latin typeface="Times New Roman" pitchFamily="18" charset="0"/>
              </a:rPr>
              <a:t>}</a:t>
            </a:r>
          </a:p>
        </p:txBody>
      </p:sp>
      <p:sp>
        <p:nvSpPr>
          <p:cNvPr id="100387" name="AutoShape 35"/>
          <p:cNvSpPr>
            <a:spLocks noChangeArrowheads="1"/>
          </p:cNvSpPr>
          <p:nvPr/>
        </p:nvSpPr>
        <p:spPr bwMode="auto">
          <a:xfrm>
            <a:off x="5364163" y="5445125"/>
            <a:ext cx="3455987" cy="863600"/>
          </a:xfrm>
          <a:prstGeom prst="wedgeRoundRectCallout">
            <a:avLst>
              <a:gd name="adj1" fmla="val 8843"/>
              <a:gd name="adj2" fmla="val -126287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0388" name="Text Box 36"/>
          <p:cNvSpPr txBox="1">
            <a:spLocks noChangeArrowheads="1"/>
          </p:cNvSpPr>
          <p:nvPr/>
        </p:nvSpPr>
        <p:spPr bwMode="auto">
          <a:xfrm>
            <a:off x="5508625" y="5589588"/>
            <a:ext cx="3167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effectLst/>
                <a:latin typeface="Calibri" pitchFamily="34" charset="0"/>
              </a:rPr>
              <a:t>uniform over </a:t>
            </a:r>
            <a:r>
              <a:rPr lang="en-US" sz="3200">
                <a:solidFill>
                  <a:srgbClr val="FF0000"/>
                </a:solidFill>
                <a:effectLst/>
                <a:latin typeface="Times New Roman" pitchFamily="18" charset="0"/>
              </a:rPr>
              <a:t>Y</a:t>
            </a:r>
            <a:r>
              <a:rPr lang="en-US" sz="3200" b="1" baseline="30000">
                <a:solidFill>
                  <a:srgbClr val="FF0000"/>
                </a:solidFill>
                <a:effectLst/>
                <a:latin typeface="MT Extra" pitchFamily="18" charset="2"/>
              </a:rPr>
              <a:t>l</a:t>
            </a:r>
          </a:p>
        </p:txBody>
      </p:sp>
      <p:sp>
        <p:nvSpPr>
          <p:cNvPr id="100390" name="AutoShape 38"/>
          <p:cNvSpPr>
            <a:spLocks noChangeArrowheads="1"/>
          </p:cNvSpPr>
          <p:nvPr/>
        </p:nvSpPr>
        <p:spPr bwMode="auto">
          <a:xfrm>
            <a:off x="3276600" y="3644900"/>
            <a:ext cx="2159000" cy="1584325"/>
          </a:xfrm>
          <a:prstGeom prst="rightArrow">
            <a:avLst>
              <a:gd name="adj1" fmla="val 50000"/>
              <a:gd name="adj2" fmla="val 34068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0391" name="Rectangle 39"/>
          <p:cNvSpPr>
            <a:spLocks noChangeArrowheads="1"/>
          </p:cNvSpPr>
          <p:nvPr/>
        </p:nvSpPr>
        <p:spPr bwMode="auto">
          <a:xfrm>
            <a:off x="5651500" y="4076700"/>
            <a:ext cx="3241675" cy="720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0392" name="AutoShape 40"/>
          <p:cNvSpPr>
            <a:spLocks noChangeArrowheads="1"/>
          </p:cNvSpPr>
          <p:nvPr/>
        </p:nvSpPr>
        <p:spPr bwMode="auto">
          <a:xfrm>
            <a:off x="1476375" y="2420938"/>
            <a:ext cx="3959225" cy="792162"/>
          </a:xfrm>
          <a:prstGeom prst="wedgeRoundRectCallout">
            <a:avLst>
              <a:gd name="adj1" fmla="val 24019"/>
              <a:gd name="adj2" fmla="val 206315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2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17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100361" grpId="0"/>
      <p:bldP spid="100378" grpId="0" animBg="1"/>
      <p:bldP spid="100379" grpId="0"/>
      <p:bldP spid="100380" grpId="0"/>
      <p:bldP spid="100381" grpId="0" animBg="1"/>
      <p:bldP spid="100382" grpId="0"/>
      <p:bldP spid="100384" grpId="0"/>
      <p:bldP spid="100385" grpId="0" animBg="1"/>
      <p:bldP spid="100386" grpId="0" animBg="1"/>
      <p:bldP spid="100387" grpId="0" animBg="1"/>
      <p:bldP spid="100388" grpId="0"/>
      <p:bldP spid="100390" grpId="0" animBg="1"/>
      <p:bldP spid="100391" grpId="0" animBg="1"/>
      <p:bldP spid="1003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051309" y="3418905"/>
            <a:ext cx="4105275" cy="10080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2000" b="1" smtClean="0">
                <a:solidFill>
                  <a:schemeClr val="tx1"/>
                </a:solidFill>
                <a:latin typeface="Calibri" pitchFamily="34" charset="0"/>
              </a:rPr>
              <a:t>the cardinality of</a:t>
            </a:r>
            <a:r>
              <a:rPr lang="en-US" sz="2000" b="1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Γ</a:t>
            </a:r>
            <a:r>
              <a:rPr lang="en-US" sz="2000" b="1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000" b="1" smtClean="0">
                <a:solidFill>
                  <a:schemeClr val="tx1"/>
                </a:solidFill>
                <a:latin typeface="Calibri" pitchFamily="34" charset="0"/>
              </a:rPr>
              <a:t>is</a:t>
            </a:r>
            <a:r>
              <a:rPr lang="en-US" sz="2000" b="1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Calibri" pitchFamily="34" charset="0"/>
              </a:rPr>
              <a:t>restricted</a:t>
            </a: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4450" name="Title 1"/>
          <p:cNvSpPr>
            <a:spLocks noGrp="1"/>
          </p:cNvSpPr>
          <p:nvPr>
            <p:ph type="ctrTitle" idx="4294967295"/>
          </p:nvPr>
        </p:nvSpPr>
        <p:spPr>
          <a:xfrm>
            <a:off x="0" y="404813"/>
            <a:ext cx="9144000" cy="115252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Boolean circuits of small size: construction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692275" y="1268413"/>
            <a:ext cx="5616575" cy="4176712"/>
          </a:xfrm>
          <a:prstGeom prst="rect">
            <a:avLst/>
          </a:prstGeom>
        </p:spPr>
        <p:txBody>
          <a:bodyPr tIns="0"/>
          <a:lstStyle>
            <a:lvl1pPr marL="26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effectLst/>
              <a:latin typeface="Calibri" pitchFamily="34" charset="0"/>
            </a:endParaRP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2411413" y="3213100"/>
            <a:ext cx="935037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effectLst/>
                <a:latin typeface="Calibri" pitchFamily="34" charset="0"/>
              </a:rPr>
              <a:t>remind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539750" y="4652963"/>
            <a:ext cx="8243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effectLst/>
                <a:latin typeface="Calibri" pitchFamily="34" charset="0"/>
              </a:rPr>
              <a:t>the set of functions computable by Boolean circuits of a fixed size</a:t>
            </a:r>
          </a:p>
        </p:txBody>
      </p:sp>
      <p:sp>
        <p:nvSpPr>
          <p:cNvPr id="104461" name="AutoShape 13"/>
          <p:cNvSpPr>
            <a:spLocks noChangeArrowheads="1"/>
          </p:cNvSpPr>
          <p:nvPr/>
        </p:nvSpPr>
        <p:spPr bwMode="auto">
          <a:xfrm>
            <a:off x="395288" y="4581525"/>
            <a:ext cx="8497887" cy="576263"/>
          </a:xfrm>
          <a:prstGeom prst="wedgeRoundRectCallout">
            <a:avLst>
              <a:gd name="adj1" fmla="val 7500"/>
              <a:gd name="adj2" fmla="val -132093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179388" y="2349500"/>
            <a:ext cx="8713787" cy="72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effectLst/>
                <a:latin typeface="Calibri" pitchFamily="34" charset="0"/>
              </a:rPr>
              <a:t>Enc</a:t>
            </a:r>
            <a:r>
              <a:rPr lang="en-US" sz="4000" b="1" baseline="-25000">
                <a:effectLst/>
                <a:latin typeface="Calibri" pitchFamily="34" charset="0"/>
              </a:rPr>
              <a:t>s</a:t>
            </a:r>
            <a:r>
              <a:rPr lang="en-US" sz="4000" b="1">
                <a:effectLst/>
                <a:latin typeface="Calibri" pitchFamily="34" charset="0"/>
              </a:rPr>
              <a:t>(m):=(R, </a:t>
            </a:r>
            <a:r>
              <a:rPr lang="en-US" sz="4000" b="1">
                <a:effectLst/>
                <a:latin typeface="Times New Roman" pitchFamily="18" charset="0"/>
              </a:rPr>
              <a:t>h</a:t>
            </a:r>
            <a:r>
              <a:rPr lang="en-US" sz="4000" b="1" baseline="-25000">
                <a:effectLst/>
                <a:latin typeface="Calibri" pitchFamily="34" charset="0"/>
              </a:rPr>
              <a:t>S</a:t>
            </a:r>
            <a:r>
              <a:rPr lang="en-US" sz="4000" b="1">
                <a:effectLst/>
                <a:latin typeface="Calibri" pitchFamily="34" charset="0"/>
              </a:rPr>
              <a:t>(R)    m)</a:t>
            </a:r>
          </a:p>
        </p:txBody>
      </p:sp>
      <p:graphicFrame>
        <p:nvGraphicFramePr>
          <p:cNvPr id="104463" name="Object 15"/>
          <p:cNvGraphicFramePr>
            <a:graphicFrameLocks noChangeAspect="1"/>
          </p:cNvGraphicFramePr>
          <p:nvPr/>
        </p:nvGraphicFramePr>
        <p:xfrm>
          <a:off x="5867400" y="2492375"/>
          <a:ext cx="5159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" name="Equation" r:id="rId4" imgW="164880" imgH="177480" progId="Equation.3">
                  <p:embed/>
                </p:oleObj>
              </mc:Choice>
              <mc:Fallback>
                <p:oleObj name="Equation" r:id="rId4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492375"/>
                        <a:ext cx="515938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179388" y="5516563"/>
            <a:ext cx="8713787" cy="72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effectLst/>
                <a:latin typeface="Calibri" pitchFamily="34" charset="0"/>
              </a:rPr>
              <a:t>Dec</a:t>
            </a:r>
            <a:r>
              <a:rPr lang="en-US" sz="4000" b="1" baseline="-25000">
                <a:effectLst/>
                <a:latin typeface="Calibri" pitchFamily="34" charset="0"/>
              </a:rPr>
              <a:t>s</a:t>
            </a:r>
            <a:r>
              <a:rPr lang="en-US" sz="4000" b="1">
                <a:effectLst/>
                <a:latin typeface="Calibri" pitchFamily="34" charset="0"/>
              </a:rPr>
              <a:t>(R , m*):=(</a:t>
            </a:r>
            <a:r>
              <a:rPr lang="en-US" sz="4000" b="1">
                <a:effectLst/>
                <a:latin typeface="Times New Roman" pitchFamily="18" charset="0"/>
              </a:rPr>
              <a:t>h</a:t>
            </a:r>
            <a:r>
              <a:rPr lang="en-US" sz="4000" b="1" baseline="-25000">
                <a:effectLst/>
                <a:latin typeface="Calibri" pitchFamily="34" charset="0"/>
              </a:rPr>
              <a:t>S</a:t>
            </a:r>
            <a:r>
              <a:rPr lang="en-US" sz="4000" b="1">
                <a:effectLst/>
                <a:latin typeface="Calibri" pitchFamily="34" charset="0"/>
              </a:rPr>
              <a:t>(R)    m*)</a:t>
            </a:r>
          </a:p>
        </p:txBody>
      </p:sp>
      <p:graphicFrame>
        <p:nvGraphicFramePr>
          <p:cNvPr id="104470" name="Object 22"/>
          <p:cNvGraphicFramePr>
            <a:graphicFrameLocks noChangeAspect="1"/>
          </p:cNvGraphicFramePr>
          <p:nvPr/>
        </p:nvGraphicFramePr>
        <p:xfrm>
          <a:off x="5940425" y="5661025"/>
          <a:ext cx="5159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" name="Equation" r:id="rId6" imgW="164880" imgH="177480" progId="Equation.3">
                  <p:embed/>
                </p:oleObj>
              </mc:Choice>
              <mc:Fallback>
                <p:oleObj name="Equation" r:id="rId6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661025"/>
                        <a:ext cx="515938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196975"/>
            <a:ext cx="6840538" cy="936625"/>
          </a:xfr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FontTx/>
              <a:buNone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1187450" y="1412875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effectLst/>
                <a:latin typeface="Times New Roman" pitchFamily="18" charset="0"/>
              </a:rPr>
              <a:t>H={h</a:t>
            </a:r>
            <a:r>
              <a:rPr lang="en-US" sz="3600" baseline="-25000">
                <a:effectLst/>
                <a:latin typeface="Calibri" pitchFamily="34" charset="0"/>
              </a:rPr>
              <a:t>s</a:t>
            </a:r>
            <a:r>
              <a:rPr lang="en-US" sz="3600">
                <a:effectLst/>
                <a:latin typeface="Times New Roman" pitchFamily="18" charset="0"/>
              </a:rPr>
              <a:t>:X→Y}</a:t>
            </a:r>
            <a:r>
              <a:rPr lang="en-US" sz="3600" baseline="-25000">
                <a:effectLst/>
                <a:latin typeface="Calibri" pitchFamily="34" charset="0"/>
              </a:rPr>
              <a:t>sє</a:t>
            </a:r>
            <a:r>
              <a:rPr lang="en-US" sz="3600" baseline="-25000">
                <a:effectLst/>
                <a:latin typeface="Times New Roman" pitchFamily="18" charset="0"/>
              </a:rPr>
              <a:t>I</a:t>
            </a:r>
            <a:r>
              <a:rPr lang="en-US" sz="3600" baseline="-25000">
                <a:effectLst/>
                <a:latin typeface="Mathematica5" pitchFamily="2" charset="2"/>
              </a:rPr>
              <a:t> </a:t>
            </a:r>
            <a:r>
              <a:rPr lang="en-US" sz="2400" b="1">
                <a:effectLst/>
                <a:latin typeface="Calibri" pitchFamily="34" charset="0"/>
              </a:rPr>
              <a:t>is </a:t>
            </a:r>
            <a:r>
              <a:rPr lang="en-US" sz="2400" b="1">
                <a:effectLst/>
                <a:latin typeface="MT Extra" pitchFamily="18" charset="2"/>
              </a:rPr>
              <a:t>l</a:t>
            </a:r>
            <a:r>
              <a:rPr lang="en-US" sz="2400" b="1">
                <a:effectLst/>
                <a:latin typeface="Calibri" pitchFamily="34" charset="0"/>
              </a:rPr>
              <a:t>-wise independent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4477" name="AutoShape 29"/>
          <p:cNvSpPr>
            <a:spLocks noChangeArrowheads="1"/>
          </p:cNvSpPr>
          <p:nvPr/>
        </p:nvSpPr>
        <p:spPr bwMode="auto">
          <a:xfrm>
            <a:off x="6804025" y="3357563"/>
            <a:ext cx="2089150" cy="647700"/>
          </a:xfrm>
          <a:prstGeom prst="wedgeRoundRectCallout">
            <a:avLst>
              <a:gd name="adj1" fmla="val -160181"/>
              <a:gd name="adj2" fmla="val -111273"/>
              <a:gd name="adj3" fmla="val 166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4478" name="Text Box 30"/>
          <p:cNvSpPr txBox="1">
            <a:spLocks noChangeArrowheads="1"/>
          </p:cNvSpPr>
          <p:nvPr/>
        </p:nvSpPr>
        <p:spPr bwMode="auto">
          <a:xfrm>
            <a:off x="6804025" y="3429000"/>
            <a:ext cx="2089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effectLst/>
                <a:latin typeface="Calibri" pitchFamily="34" charset="0"/>
              </a:rPr>
              <a:t>R</a:t>
            </a:r>
            <a:r>
              <a:rPr lang="it-IT" sz="1400" b="1">
                <a:effectLst/>
                <a:latin typeface="Calibri" pitchFamily="34" charset="0"/>
              </a:rPr>
              <a:t> </a:t>
            </a:r>
            <a:r>
              <a:rPr lang="en-US" sz="2800">
                <a:effectLst/>
                <a:latin typeface="Calibri" pitchFamily="34" charset="0"/>
              </a:rPr>
              <a:t>є</a:t>
            </a:r>
            <a:r>
              <a:rPr lang="it-IT" sz="1400" b="1">
                <a:effectLst/>
                <a:latin typeface="Calibri" pitchFamily="34" charset="0"/>
              </a:rPr>
              <a:t> </a:t>
            </a:r>
            <a:r>
              <a:rPr lang="it-IT" sz="2400">
                <a:effectLst/>
                <a:latin typeface="Times New Roman" pitchFamily="18" charset="0"/>
              </a:rPr>
              <a:t>X</a:t>
            </a:r>
            <a:r>
              <a:rPr lang="it-IT" b="1">
                <a:effectLst/>
              </a:rPr>
              <a:t> </a:t>
            </a:r>
            <a:r>
              <a:rPr lang="it-IT" sz="2000" b="1">
                <a:effectLst/>
                <a:latin typeface="Calibri" pitchFamily="34" charset="0"/>
              </a:rPr>
              <a:t>is random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0" name="Segnaposto contenuto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82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4459" grpId="0" animBg="1"/>
      <p:bldP spid="104460" grpId="0"/>
      <p:bldP spid="104461" grpId="0" animBg="1"/>
      <p:bldP spid="104462" grpId="0" animBg="1"/>
      <p:bldP spid="104469" grpId="0" animBg="1"/>
      <p:bldP spid="2" grpId="0" animBg="1"/>
      <p:bldP spid="104476" grpId="0"/>
      <p:bldP spid="104477" grpId="0" animBg="1"/>
      <p:bldP spid="1044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Outline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it-IT" dirty="0" smtClean="0"/>
          </a:p>
          <a:p>
            <a:pPr marL="914400" lvl="1" indent="-514350">
              <a:buFont typeface="+mj-lt"/>
              <a:buAutoNum type="arabicPeriod"/>
            </a:pPr>
            <a:r>
              <a:rPr lang="it-IT" sz="3200" dirty="0" err="1" smtClean="0"/>
              <a:t>Introduction</a:t>
            </a:r>
            <a:r>
              <a:rPr lang="it-IT" sz="3200" dirty="0" smtClean="0"/>
              <a:t> and </a:t>
            </a:r>
            <a:r>
              <a:rPr lang="it-IT" sz="3200" dirty="0" err="1" smtClean="0"/>
              <a:t>Motivations</a:t>
            </a:r>
            <a:endParaRPr lang="it-IT" sz="32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it-IT" sz="3200" dirty="0" err="1" smtClean="0"/>
              <a:t>Leakage-Resilient</a:t>
            </a:r>
            <a:r>
              <a:rPr lang="it-IT" sz="3200" dirty="0" smtClean="0"/>
              <a:t> Storage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3200" dirty="0" err="1" smtClean="0"/>
              <a:t>Authenticated</a:t>
            </a:r>
            <a:r>
              <a:rPr lang="it-IT" sz="3200" dirty="0" smtClean="0"/>
              <a:t> </a:t>
            </a:r>
            <a:r>
              <a:rPr lang="it-IT" sz="3200" dirty="0" err="1" smtClean="0"/>
              <a:t>Key</a:t>
            </a:r>
            <a:r>
              <a:rPr lang="it-IT" sz="3200" dirty="0" smtClean="0"/>
              <a:t> Exchange </a:t>
            </a:r>
            <a:r>
              <a:rPr lang="it-IT" sz="3200" dirty="0" err="1" smtClean="0"/>
              <a:t>protocol</a:t>
            </a:r>
            <a:r>
              <a:rPr lang="it-IT" sz="3200" dirty="0" smtClean="0"/>
              <a:t> in the </a:t>
            </a:r>
            <a:r>
              <a:rPr lang="it-IT" sz="3200" dirty="0" err="1" smtClean="0"/>
              <a:t>Bounded-Retrieval</a:t>
            </a:r>
            <a:r>
              <a:rPr lang="it-IT" sz="3200" dirty="0" smtClean="0"/>
              <a:t> Model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160426" y="3356992"/>
            <a:ext cx="720080" cy="57606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4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b="1" dirty="0" err="1" smtClean="0"/>
              <a:t>Contribution</a:t>
            </a:r>
            <a:r>
              <a:rPr lang="it-IT" sz="3600" b="1" dirty="0" smtClean="0"/>
              <a:t>: AKE </a:t>
            </a:r>
            <a:r>
              <a:rPr lang="it-IT" sz="3600" b="1" dirty="0" err="1" smtClean="0"/>
              <a:t>protocol</a:t>
            </a:r>
            <a:r>
              <a:rPr lang="it-IT" sz="3600" b="1" dirty="0" smtClean="0"/>
              <a:t> in the BRM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Authenticated Key Exchange (AKE) </a:t>
            </a:r>
            <a:r>
              <a:rPr lang="en-US" dirty="0" smtClean="0"/>
              <a:t>protocol:</a:t>
            </a:r>
            <a:endParaRPr lang="en-US" dirty="0"/>
          </a:p>
          <a:p>
            <a:r>
              <a:rPr lang="en-US" dirty="0" smtClean="0"/>
              <a:t>provide Client </a:t>
            </a:r>
            <a:r>
              <a:rPr lang="en-US" dirty="0"/>
              <a:t>and </a:t>
            </a:r>
            <a:r>
              <a:rPr lang="en-US" dirty="0" smtClean="0"/>
              <a:t>Server</a:t>
            </a:r>
            <a:r>
              <a:rPr lang="en-US" dirty="0"/>
              <a:t> </a:t>
            </a:r>
            <a:r>
              <a:rPr lang="en-US" dirty="0" smtClean="0"/>
              <a:t>with a short shared key</a:t>
            </a:r>
          </a:p>
          <a:p>
            <a:r>
              <a:rPr lang="en-US" dirty="0" smtClean="0"/>
              <a:t>client-to-server authentication</a:t>
            </a:r>
          </a:p>
          <a:p>
            <a:r>
              <a:rPr lang="en-US" dirty="0" smtClean="0"/>
              <a:t>security against </a:t>
            </a:r>
            <a:r>
              <a:rPr lang="it-IT" dirty="0" err="1" smtClean="0"/>
              <a:t>active</a:t>
            </a:r>
            <a:r>
              <a:rPr lang="it-IT" dirty="0" smtClean="0"/>
              <a:t> </a:t>
            </a:r>
            <a:r>
              <a:rPr lang="it-IT" dirty="0" err="1"/>
              <a:t>attackers</a:t>
            </a:r>
            <a:endParaRPr lang="en-US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PROS: </a:t>
            </a:r>
            <a:r>
              <a:rPr lang="en-US" b="1" dirty="0" smtClean="0"/>
              <a:t>protocol analysis + efficient implementation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CONS: </a:t>
            </a:r>
            <a:r>
              <a:rPr lang="en-US" sz="3200" b="1" dirty="0" smtClean="0"/>
              <a:t>Random Oracle model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8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6" name="AutoShape 40"/>
          <p:cNvSpPr>
            <a:spLocks noChangeArrowheads="1"/>
          </p:cNvSpPr>
          <p:nvPr/>
        </p:nvSpPr>
        <p:spPr bwMode="auto">
          <a:xfrm>
            <a:off x="1547664" y="1376735"/>
            <a:ext cx="6048672" cy="972145"/>
          </a:xfrm>
          <a:prstGeom prst="wedgeRoundRectCallout">
            <a:avLst>
              <a:gd name="adj1" fmla="val 49749"/>
              <a:gd name="adj2" fmla="val -79023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145195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Client and Server share a </a:t>
            </a:r>
            <a:r>
              <a:rPr lang="it-IT" sz="2400" dirty="0" err="1" smtClean="0"/>
              <a:t>huge</a:t>
            </a:r>
            <a:r>
              <a:rPr lang="it-IT" sz="2400" dirty="0" smtClean="0"/>
              <a:t> random file</a:t>
            </a:r>
          </a:p>
          <a:p>
            <a:pPr algn="ctr"/>
            <a:r>
              <a:rPr lang="it-IT" sz="2400" dirty="0" smtClean="0"/>
              <a:t>The </a:t>
            </a:r>
            <a:r>
              <a:rPr lang="it-IT" sz="2400" dirty="0" err="1" smtClean="0"/>
              <a:t>attacker</a:t>
            </a:r>
            <a:r>
              <a:rPr lang="it-IT" sz="2400" dirty="0" smtClean="0"/>
              <a:t> can </a:t>
            </a:r>
            <a:r>
              <a:rPr lang="it-IT" sz="2400" dirty="0" err="1" smtClean="0"/>
              <a:t>retrieve</a:t>
            </a:r>
            <a:r>
              <a:rPr lang="it-IT" sz="2400" dirty="0" smtClean="0"/>
              <a:t> a large </a:t>
            </a:r>
            <a:r>
              <a:rPr lang="it-IT" sz="2400" dirty="0" err="1" smtClean="0"/>
              <a:t>portion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it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247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 smtClean="0"/>
              <a:t>Key</a:t>
            </a:r>
            <a:r>
              <a:rPr lang="it-IT" sz="3600" b="1" smtClean="0"/>
              <a:t> Exchange </a:t>
            </a:r>
            <a:r>
              <a:rPr lang="it-IT" sz="3600" b="1" dirty="0" err="1" smtClean="0"/>
              <a:t>protocol</a:t>
            </a:r>
            <a:endParaRPr lang="it-IT" sz="3600" b="1" dirty="0"/>
          </a:p>
        </p:txBody>
      </p:sp>
      <p:pic>
        <p:nvPicPr>
          <p:cNvPr id="5126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60376" y="3606570"/>
            <a:ext cx="583054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600" dirty="0" smtClean="0"/>
          </a:p>
          <a:p>
            <a:pPr algn="ctr"/>
            <a:r>
              <a:rPr lang="it-IT" sz="3200" dirty="0" err="1" smtClean="0"/>
              <a:t>Key</a:t>
            </a:r>
            <a:r>
              <a:rPr lang="it-IT" sz="3200" dirty="0" smtClean="0"/>
              <a:t> Exchange </a:t>
            </a:r>
            <a:r>
              <a:rPr lang="it-IT" sz="3200" dirty="0" err="1" smtClean="0"/>
              <a:t>protocol</a:t>
            </a:r>
            <a:endParaRPr lang="it-IT" sz="3200" dirty="0" smtClean="0"/>
          </a:p>
          <a:p>
            <a:pPr algn="ctr"/>
            <a:endParaRPr lang="it-IT" sz="1600" dirty="0"/>
          </a:p>
        </p:txBody>
      </p:sp>
      <p:pic>
        <p:nvPicPr>
          <p:cNvPr id="17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434429" y="5358120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257440" y="5335345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20" name="Freccia a destra 19"/>
          <p:cNvSpPr/>
          <p:nvPr/>
        </p:nvSpPr>
        <p:spPr>
          <a:xfrm rot="9345404">
            <a:off x="1624573" y="5029827"/>
            <a:ext cx="1742815" cy="109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 rot="1423218">
            <a:off x="5559097" y="5006022"/>
            <a:ext cx="1660466" cy="11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7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21889" y="231262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Problem</a:t>
            </a:r>
            <a:r>
              <a:rPr lang="it-IT" sz="2800" dirty="0" smtClean="0"/>
              <a:t>: Man-in-the-Middle </a:t>
            </a:r>
            <a:r>
              <a:rPr lang="it-IT" sz="2800" dirty="0" err="1" smtClean="0"/>
              <a:t>attack</a:t>
            </a:r>
            <a:endParaRPr lang="it-IT" sz="28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1741170" y="2936079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Solution: </a:t>
            </a:r>
            <a:r>
              <a:rPr lang="it-IT" sz="2800" b="1" dirty="0" err="1" smtClean="0"/>
              <a:t>Authentication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93529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 animBg="1"/>
      <p:bldP spid="18" grpId="0" animBg="1"/>
      <p:bldP spid="19" grpId="0" animBg="1"/>
      <p:bldP spid="20" grpId="0" animBg="1"/>
      <p:bldP spid="21" grpId="0" animBg="1"/>
      <p:bldP spid="7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/>
              <a:t>Authentication</a:t>
            </a:r>
            <a:endParaRPr lang="it-IT" sz="3600" b="1" dirty="0"/>
          </a:p>
        </p:txBody>
      </p:sp>
      <p:pic>
        <p:nvPicPr>
          <p:cNvPr id="5126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65790" y="3580812"/>
            <a:ext cx="583054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Password-</a:t>
            </a:r>
            <a:r>
              <a:rPr lang="it-IT" sz="3200" dirty="0" err="1" smtClean="0"/>
              <a:t>based</a:t>
            </a:r>
            <a:r>
              <a:rPr lang="it-IT" sz="3200" dirty="0" smtClean="0"/>
              <a:t> </a:t>
            </a:r>
            <a:r>
              <a:rPr lang="it-IT" sz="3200" dirty="0" err="1" smtClean="0"/>
              <a:t>Authenticated</a:t>
            </a:r>
            <a:r>
              <a:rPr lang="it-IT" sz="3200" dirty="0" smtClean="0"/>
              <a:t> </a:t>
            </a:r>
            <a:r>
              <a:rPr lang="it-IT" sz="3200" dirty="0" err="1" smtClean="0"/>
              <a:t>Key</a:t>
            </a:r>
            <a:r>
              <a:rPr lang="it-IT" sz="3200" dirty="0" smtClean="0"/>
              <a:t> Exchange </a:t>
            </a:r>
            <a:r>
              <a:rPr lang="it-IT" sz="3200" dirty="0" err="1"/>
              <a:t>protocol</a:t>
            </a:r>
            <a:endParaRPr lang="it-IT" sz="3200" dirty="0"/>
          </a:p>
        </p:txBody>
      </p:sp>
      <p:pic>
        <p:nvPicPr>
          <p:cNvPr id="17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434429" y="5358120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257440" y="5335345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20" name="Freccia a destra 19"/>
          <p:cNvSpPr/>
          <p:nvPr/>
        </p:nvSpPr>
        <p:spPr>
          <a:xfrm rot="9345404">
            <a:off x="1624573" y="5029827"/>
            <a:ext cx="1742815" cy="109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 rot="1423218">
            <a:off x="5559097" y="5006022"/>
            <a:ext cx="1660466" cy="11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7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83568" y="2861458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802146" y="2837074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23" name="Freccia a destra 22"/>
          <p:cNvSpPr/>
          <p:nvPr/>
        </p:nvSpPr>
        <p:spPr>
          <a:xfrm rot="9345404">
            <a:off x="5942578" y="3308980"/>
            <a:ext cx="877983" cy="69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 rot="1423218">
            <a:off x="1826519" y="3328376"/>
            <a:ext cx="873949" cy="53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1755234" y="3606570"/>
            <a:ext cx="583054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600" dirty="0" smtClean="0"/>
          </a:p>
          <a:p>
            <a:pPr algn="ctr"/>
            <a:r>
              <a:rPr lang="it-IT" sz="3200" dirty="0" err="1" smtClean="0"/>
              <a:t>Key</a:t>
            </a:r>
            <a:r>
              <a:rPr lang="it-IT" sz="3200" dirty="0" smtClean="0"/>
              <a:t> Exchange </a:t>
            </a:r>
            <a:r>
              <a:rPr lang="it-IT" sz="3200" dirty="0" err="1" smtClean="0"/>
              <a:t>protocol</a:t>
            </a:r>
            <a:endParaRPr lang="it-IT" sz="3200" dirty="0" smtClean="0"/>
          </a:p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7683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 animBg="1"/>
      <p:bldP spid="18" grpId="0" animBg="1"/>
      <p:bldP spid="19" grpId="0" animBg="1"/>
      <p:bldP spid="20" grpId="0" animBg="1"/>
      <p:bldP spid="21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AKE: a general </a:t>
            </a:r>
            <a:r>
              <a:rPr lang="it-IT" sz="3600" b="1" dirty="0" err="1" smtClean="0"/>
              <a:t>paradigm</a:t>
            </a:r>
            <a:endParaRPr lang="it-IT" sz="3600" b="1" dirty="0"/>
          </a:p>
        </p:txBody>
      </p:sp>
      <p:pic>
        <p:nvPicPr>
          <p:cNvPr id="5126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981569" y="2035449"/>
            <a:ext cx="5170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Weak</a:t>
            </a:r>
            <a:r>
              <a:rPr lang="it-IT" sz="2800" dirty="0" smtClean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Exchange </a:t>
            </a:r>
            <a:r>
              <a:rPr lang="it-IT" sz="2800" dirty="0" err="1"/>
              <a:t>protocol</a:t>
            </a:r>
            <a:endParaRPr lang="it-IT" sz="2800" dirty="0"/>
          </a:p>
        </p:txBody>
      </p:sp>
      <p:pic>
        <p:nvPicPr>
          <p:cNvPr id="19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9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30" name="AutoShape 29"/>
          <p:cNvSpPr>
            <a:spLocks noChangeArrowheads="1"/>
          </p:cNvSpPr>
          <p:nvPr/>
        </p:nvSpPr>
        <p:spPr bwMode="auto">
          <a:xfrm>
            <a:off x="3345322" y="2639551"/>
            <a:ext cx="2442523" cy="780892"/>
          </a:xfrm>
          <a:prstGeom prst="wedgeRoundRectCallout">
            <a:avLst>
              <a:gd name="adj1" fmla="val -71479"/>
              <a:gd name="adj2" fmla="val -66677"/>
              <a:gd name="adj3" fmla="val 166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08385" y="2599110"/>
            <a:ext cx="268636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dirty="0" err="1" smtClean="0">
                <a:effectLst/>
                <a:latin typeface="Calibri" pitchFamily="34" charset="0"/>
              </a:rPr>
              <a:t>Low</a:t>
            </a:r>
            <a:r>
              <a:rPr lang="it-IT" sz="2000" b="1" dirty="0" smtClean="0">
                <a:effectLst/>
                <a:latin typeface="Calibri" pitchFamily="34" charset="0"/>
              </a:rPr>
              <a:t> </a:t>
            </a:r>
            <a:r>
              <a:rPr lang="it-IT" sz="2000" b="1" dirty="0" err="1" smtClean="0">
                <a:effectLst/>
                <a:latin typeface="Calibri" pitchFamily="34" charset="0"/>
              </a:rPr>
              <a:t>entropy</a:t>
            </a:r>
            <a:endParaRPr lang="it-IT" sz="2000" b="1" dirty="0" smtClean="0">
              <a:effectLst/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it-IT" sz="2000" b="1" dirty="0" smtClean="0">
                <a:latin typeface="Calibri" pitchFamily="34" charset="0"/>
              </a:rPr>
              <a:t>Human </a:t>
            </a:r>
            <a:r>
              <a:rPr lang="it-IT" sz="2000" b="1" dirty="0" err="1" smtClean="0">
                <a:latin typeface="Calibri" pitchFamily="34" charset="0"/>
              </a:rPr>
              <a:t>memorizable</a:t>
            </a:r>
            <a:endParaRPr lang="it-IT" b="1" dirty="0">
              <a:effectLst/>
              <a:latin typeface="Calibri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77515" y="1196752"/>
            <a:ext cx="5148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Cash, Ding, </a:t>
            </a:r>
            <a:r>
              <a:rPr lang="en-US" sz="1600" dirty="0" err="1" smtClean="0"/>
              <a:t>Dodis</a:t>
            </a:r>
            <a:r>
              <a:rPr lang="en-US" sz="1600" dirty="0" smtClean="0"/>
              <a:t>, Lee, Lipton and </a:t>
            </a:r>
            <a:r>
              <a:rPr lang="en-US" sz="1600" dirty="0" err="1" smtClean="0"/>
              <a:t>Walfish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“Intrusion-resilient </a:t>
            </a:r>
            <a:r>
              <a:rPr lang="en-US" sz="1600" dirty="0"/>
              <a:t>key exchange in the </a:t>
            </a:r>
            <a:r>
              <a:rPr lang="en-US" sz="1600" dirty="0" smtClean="0"/>
              <a:t>Bounded Retrieval </a:t>
            </a:r>
            <a:r>
              <a:rPr lang="it-IT" sz="1600" dirty="0" smtClean="0"/>
              <a:t>Model". </a:t>
            </a:r>
            <a:r>
              <a:rPr lang="it-IT" sz="1600" dirty="0"/>
              <a:t>In TCC (</a:t>
            </a:r>
            <a:r>
              <a:rPr lang="it-IT" sz="1600" dirty="0" smtClean="0"/>
              <a:t>2007)</a:t>
            </a:r>
            <a:endParaRPr lang="it-IT" sz="16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765790" y="3580812"/>
            <a:ext cx="583054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Password-</a:t>
            </a:r>
            <a:r>
              <a:rPr lang="it-IT" sz="3200" dirty="0" err="1" smtClean="0"/>
              <a:t>based</a:t>
            </a:r>
            <a:r>
              <a:rPr lang="it-IT" sz="3200" dirty="0" smtClean="0"/>
              <a:t> </a:t>
            </a:r>
            <a:r>
              <a:rPr lang="it-IT" sz="3200" dirty="0" err="1" smtClean="0"/>
              <a:t>Authenticated</a:t>
            </a:r>
            <a:r>
              <a:rPr lang="it-IT" sz="3200" dirty="0" smtClean="0"/>
              <a:t> </a:t>
            </a:r>
            <a:r>
              <a:rPr lang="it-IT" sz="3200" dirty="0" err="1" smtClean="0"/>
              <a:t>Key</a:t>
            </a:r>
            <a:r>
              <a:rPr lang="it-IT" sz="3200" dirty="0" smtClean="0"/>
              <a:t> Exchange </a:t>
            </a:r>
            <a:r>
              <a:rPr lang="it-IT" sz="3200" dirty="0" err="1"/>
              <a:t>protocol</a:t>
            </a:r>
            <a:endParaRPr lang="it-IT" sz="32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434429" y="5358120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7257440" y="5335345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34" name="Freccia a destra 33"/>
          <p:cNvSpPr/>
          <p:nvPr/>
        </p:nvSpPr>
        <p:spPr>
          <a:xfrm rot="9345404">
            <a:off x="1624573" y="5029827"/>
            <a:ext cx="1742815" cy="109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a destra 34"/>
          <p:cNvSpPr/>
          <p:nvPr/>
        </p:nvSpPr>
        <p:spPr>
          <a:xfrm rot="1423218">
            <a:off x="5559097" y="5006022"/>
            <a:ext cx="1660466" cy="11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683568" y="2861458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6802146" y="2837074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38" name="Freccia a destra 37"/>
          <p:cNvSpPr/>
          <p:nvPr/>
        </p:nvSpPr>
        <p:spPr>
          <a:xfrm rot="9345404">
            <a:off x="5942578" y="3308980"/>
            <a:ext cx="877983" cy="69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a destra 38"/>
          <p:cNvSpPr/>
          <p:nvPr/>
        </p:nvSpPr>
        <p:spPr>
          <a:xfrm rot="1423218">
            <a:off x="1826519" y="3328376"/>
            <a:ext cx="873949" cy="53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destra 40"/>
          <p:cNvSpPr/>
          <p:nvPr/>
        </p:nvSpPr>
        <p:spPr>
          <a:xfrm rot="9486791">
            <a:off x="1858850" y="2716884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a destra 41"/>
          <p:cNvSpPr/>
          <p:nvPr/>
        </p:nvSpPr>
        <p:spPr>
          <a:xfrm rot="1704345">
            <a:off x="6446440" y="2716882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1658565" y="3599631"/>
            <a:ext cx="608178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Universally-Composable</a:t>
            </a:r>
            <a:r>
              <a:rPr lang="it-IT" sz="2800" dirty="0" smtClean="0"/>
              <a:t> Password-</a:t>
            </a:r>
            <a:r>
              <a:rPr lang="it-IT" sz="2800" dirty="0" err="1" smtClean="0"/>
              <a:t>based</a:t>
            </a:r>
            <a:r>
              <a:rPr lang="it-IT" sz="2800" dirty="0" smtClean="0"/>
              <a:t> </a:t>
            </a:r>
            <a:r>
              <a:rPr lang="it-IT" sz="2800" dirty="0" err="1" smtClean="0"/>
              <a:t>Authenticated</a:t>
            </a:r>
            <a:r>
              <a:rPr lang="it-IT" sz="2800" dirty="0" smtClean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Exchange </a:t>
            </a:r>
            <a:r>
              <a:rPr lang="it-IT" sz="2800" dirty="0" err="1" smtClean="0"/>
              <a:t>protocol</a:t>
            </a:r>
            <a:endParaRPr lang="it-IT" sz="2800" dirty="0" smtClean="0"/>
          </a:p>
          <a:p>
            <a:pPr algn="ctr"/>
            <a:endParaRPr lang="it-IT" sz="800" dirty="0"/>
          </a:p>
        </p:txBody>
      </p:sp>
      <p:sp>
        <p:nvSpPr>
          <p:cNvPr id="25" name="AutoShape 40"/>
          <p:cNvSpPr>
            <a:spLocks noChangeArrowheads="1"/>
          </p:cNvSpPr>
          <p:nvPr/>
        </p:nvSpPr>
        <p:spPr bwMode="auto">
          <a:xfrm>
            <a:off x="3099133" y="5229200"/>
            <a:ext cx="2768525" cy="646331"/>
          </a:xfrm>
          <a:prstGeom prst="wedgeRoundRectCallout">
            <a:avLst>
              <a:gd name="adj1" fmla="val -1630"/>
              <a:gd name="adj2" fmla="val -146039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099133" y="5219620"/>
            <a:ext cx="276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cannot</a:t>
            </a:r>
            <a:r>
              <a:rPr lang="it-IT" b="1" dirty="0" smtClean="0"/>
              <a:t> be </a:t>
            </a:r>
            <a:r>
              <a:rPr lang="it-IT" b="1" dirty="0" err="1" smtClean="0"/>
              <a:t>implemented</a:t>
            </a:r>
            <a:r>
              <a:rPr lang="it-IT" b="1" dirty="0" smtClean="0"/>
              <a:t> in the standard model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866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30" grpId="0" animBg="1"/>
      <p:bldP spid="31" grpId="0"/>
      <p:bldP spid="26" grpId="0" animBg="1"/>
      <p:bldP spid="26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24" grpId="0" animBg="1"/>
      <p:bldP spid="25" grpId="0" animBg="1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err="1"/>
              <a:t>Contribution</a:t>
            </a:r>
            <a:r>
              <a:rPr lang="it-IT" sz="3600" b="1" dirty="0"/>
              <a:t>: </a:t>
            </a:r>
            <a:r>
              <a:rPr lang="it-IT" sz="3600" b="1" dirty="0" smtClean="0"/>
              <a:t>new AKE </a:t>
            </a:r>
            <a:r>
              <a:rPr lang="it-IT" sz="3600" b="1" dirty="0" err="1"/>
              <a:t>protocol</a:t>
            </a:r>
            <a:r>
              <a:rPr lang="it-IT" sz="3600" b="1" dirty="0"/>
              <a:t> in the BRM</a:t>
            </a:r>
          </a:p>
        </p:txBody>
      </p:sp>
      <p:pic>
        <p:nvPicPr>
          <p:cNvPr id="5126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981569" y="2035449"/>
            <a:ext cx="5170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Weak</a:t>
            </a:r>
            <a:r>
              <a:rPr lang="it-IT" sz="2800" dirty="0" smtClean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Exchange </a:t>
            </a:r>
            <a:r>
              <a:rPr lang="it-IT" sz="2800" dirty="0" err="1"/>
              <a:t>protocol</a:t>
            </a:r>
            <a:endParaRPr lang="it-IT" sz="2800" dirty="0"/>
          </a:p>
        </p:txBody>
      </p:sp>
      <p:pic>
        <p:nvPicPr>
          <p:cNvPr id="19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9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434429" y="5358120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7257440" y="5335345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34" name="Freccia a destra 33"/>
          <p:cNvSpPr/>
          <p:nvPr/>
        </p:nvSpPr>
        <p:spPr>
          <a:xfrm rot="9345404">
            <a:off x="1624573" y="5029827"/>
            <a:ext cx="1742815" cy="109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a destra 34"/>
          <p:cNvSpPr/>
          <p:nvPr/>
        </p:nvSpPr>
        <p:spPr>
          <a:xfrm rot="1423218">
            <a:off x="5559097" y="5006022"/>
            <a:ext cx="1660466" cy="11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683568" y="2861458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6802146" y="2837074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38" name="Freccia a destra 37"/>
          <p:cNvSpPr/>
          <p:nvPr/>
        </p:nvSpPr>
        <p:spPr>
          <a:xfrm rot="9345404">
            <a:off x="5942578" y="3308980"/>
            <a:ext cx="877983" cy="69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a destra 38"/>
          <p:cNvSpPr/>
          <p:nvPr/>
        </p:nvSpPr>
        <p:spPr>
          <a:xfrm rot="1423218">
            <a:off x="1826519" y="3328376"/>
            <a:ext cx="873949" cy="53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destra 40"/>
          <p:cNvSpPr/>
          <p:nvPr/>
        </p:nvSpPr>
        <p:spPr>
          <a:xfrm rot="9486791">
            <a:off x="1858850" y="2716884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a destra 41"/>
          <p:cNvSpPr/>
          <p:nvPr/>
        </p:nvSpPr>
        <p:spPr>
          <a:xfrm rot="1704345">
            <a:off x="6446440" y="2716882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1619672" y="3611176"/>
            <a:ext cx="608178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Universally-Composable</a:t>
            </a:r>
            <a:r>
              <a:rPr lang="it-IT" sz="2800" dirty="0" smtClean="0"/>
              <a:t> Password-</a:t>
            </a:r>
            <a:r>
              <a:rPr lang="it-IT" sz="2800" dirty="0" err="1" smtClean="0"/>
              <a:t>based</a:t>
            </a:r>
            <a:r>
              <a:rPr lang="it-IT" sz="2800" dirty="0" smtClean="0"/>
              <a:t> </a:t>
            </a:r>
            <a:r>
              <a:rPr lang="it-IT" sz="2800" dirty="0" err="1" smtClean="0"/>
              <a:t>Authenticated</a:t>
            </a:r>
            <a:r>
              <a:rPr lang="it-IT" sz="2800" dirty="0" smtClean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Exchange </a:t>
            </a:r>
            <a:r>
              <a:rPr lang="it-IT" sz="2800" dirty="0" err="1" smtClean="0"/>
              <a:t>protocol</a:t>
            </a:r>
            <a:endParaRPr lang="it-IT" sz="2800" dirty="0" smtClean="0"/>
          </a:p>
          <a:p>
            <a:pPr algn="ctr"/>
            <a:endParaRPr lang="it-IT" sz="800" dirty="0"/>
          </a:p>
        </p:txBody>
      </p:sp>
      <p:pic>
        <p:nvPicPr>
          <p:cNvPr id="25" name="Picture 7" descr="MCj042384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55" y="2780102"/>
            <a:ext cx="730460" cy="8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rapezoid 6"/>
          <p:cNvSpPr/>
          <p:nvPr/>
        </p:nvSpPr>
        <p:spPr>
          <a:xfrm rot="10800000">
            <a:off x="3469815" y="1525231"/>
            <a:ext cx="3037752" cy="447202"/>
          </a:xfrm>
          <a:prstGeom prst="trapezoid">
            <a:avLst>
              <a:gd name="adj" fmla="val 6691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3696871" y="1570680"/>
            <a:ext cx="281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</a:t>
            </a:r>
            <a:r>
              <a:rPr lang="it-IT" dirty="0" smtClean="0"/>
              <a:t>nput-</a:t>
            </a:r>
            <a:r>
              <a:rPr lang="it-IT" dirty="0" err="1" smtClean="0"/>
              <a:t>shrinking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r>
              <a:rPr lang="it-IT" dirty="0" smtClean="0"/>
              <a:t> </a:t>
            </a:r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4592647" y="2035449"/>
            <a:ext cx="79208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b="1" dirty="0" smtClean="0">
                <a:solidFill>
                  <a:srgbClr val="FF0000"/>
                </a:solidFill>
              </a:rPr>
              <a:t>(F)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5" name="Fumetto 4 44"/>
          <p:cNvSpPr/>
          <p:nvPr/>
        </p:nvSpPr>
        <p:spPr>
          <a:xfrm>
            <a:off x="3635896" y="2635018"/>
            <a:ext cx="819836" cy="503477"/>
          </a:xfrm>
          <a:prstGeom prst="cloudCallout">
            <a:avLst>
              <a:gd name="adj1" fmla="val -72673"/>
              <a:gd name="adj2" fmla="val 1134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3635896" y="2703129"/>
            <a:ext cx="7920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b="1" dirty="0" smtClean="0">
                <a:solidFill>
                  <a:srgbClr val="FF0000"/>
                </a:solidFill>
              </a:rPr>
              <a:t>(F)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3565953" y="3169600"/>
            <a:ext cx="24010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a</a:t>
            </a:r>
            <a:r>
              <a:rPr lang="it-IT" b="1" dirty="0" err="1" smtClean="0">
                <a:solidFill>
                  <a:srgbClr val="FF0000"/>
                </a:solidFill>
              </a:rPr>
              <a:t>ctive</a:t>
            </a:r>
            <a:r>
              <a:rPr lang="it-IT" b="1" dirty="0" smtClean="0">
                <a:solidFill>
                  <a:srgbClr val="FF0000"/>
                </a:solidFill>
              </a:rPr>
              <a:t> over the </a:t>
            </a:r>
            <a:r>
              <a:rPr lang="it-IT" b="1" dirty="0" err="1" smtClean="0">
                <a:solidFill>
                  <a:srgbClr val="FF0000"/>
                </a:solidFill>
              </a:rPr>
              <a:t>channel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8" name="Ovale 47"/>
          <p:cNvSpPr/>
          <p:nvPr/>
        </p:nvSpPr>
        <p:spPr>
          <a:xfrm>
            <a:off x="7545472" y="5224231"/>
            <a:ext cx="648072" cy="637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/>
          <p:cNvSpPr/>
          <p:nvPr/>
        </p:nvSpPr>
        <p:spPr>
          <a:xfrm>
            <a:off x="722461" y="5224231"/>
            <a:ext cx="648072" cy="637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/>
          <p:cNvSpPr/>
          <p:nvPr/>
        </p:nvSpPr>
        <p:spPr>
          <a:xfrm>
            <a:off x="2134182" y="5246733"/>
            <a:ext cx="4822679" cy="629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/>
          <p:cNvSpPr txBox="1"/>
          <p:nvPr/>
        </p:nvSpPr>
        <p:spPr>
          <a:xfrm>
            <a:off x="2188308" y="5281175"/>
            <a:ext cx="471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Indistinguishable</a:t>
            </a:r>
            <a:r>
              <a:rPr lang="it-IT" sz="2800" dirty="0" smtClean="0"/>
              <a:t> from random</a:t>
            </a:r>
            <a:endParaRPr lang="it-IT" sz="2800" dirty="0"/>
          </a:p>
        </p:txBody>
      </p:sp>
      <p:cxnSp>
        <p:nvCxnSpPr>
          <p:cNvPr id="4" name="Connettore 1 3"/>
          <p:cNvCxnSpPr>
            <a:stCxn id="49" idx="6"/>
            <a:endCxn id="50" idx="2"/>
          </p:cNvCxnSpPr>
          <p:nvPr/>
        </p:nvCxnSpPr>
        <p:spPr>
          <a:xfrm>
            <a:off x="1370533" y="5542786"/>
            <a:ext cx="763649" cy="186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>
            <a:stCxn id="50" idx="6"/>
            <a:endCxn id="48" idx="2"/>
          </p:cNvCxnSpPr>
          <p:nvPr/>
        </p:nvCxnSpPr>
        <p:spPr>
          <a:xfrm flipV="1">
            <a:off x="6956861" y="5542786"/>
            <a:ext cx="588611" cy="186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984239" y="5876123"/>
            <a:ext cx="72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Implemented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using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OpenSSL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crypto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library</a:t>
            </a:r>
            <a:endParaRPr lang="it-IT" sz="2400" b="1" dirty="0"/>
          </a:p>
        </p:txBody>
      </p:sp>
      <p:sp>
        <p:nvSpPr>
          <p:cNvPr id="54" name="Left Arrow 3"/>
          <p:cNvSpPr>
            <a:spLocks noChangeArrowheads="1"/>
          </p:cNvSpPr>
          <p:nvPr/>
        </p:nvSpPr>
        <p:spPr bwMode="auto">
          <a:xfrm rot="2538723" flipH="1">
            <a:off x="1759525" y="1452227"/>
            <a:ext cx="895350" cy="762000"/>
          </a:xfrm>
          <a:prstGeom prst="leftArrow">
            <a:avLst>
              <a:gd name="adj1" fmla="val 50000"/>
              <a:gd name="adj2" fmla="val 34559"/>
            </a:avLst>
          </a:prstGeom>
          <a:solidFill>
            <a:srgbClr val="92D050"/>
          </a:solidFill>
          <a:ln w="9525" algn="ctr">
            <a:solidFill>
              <a:srgbClr val="92D05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anchor="ctr"/>
          <a:lstStyle/>
          <a:p>
            <a:pPr algn="ctr"/>
            <a:endParaRPr lang="en-US" sz="1800">
              <a:effectLst/>
              <a:latin typeface="Calibri" pitchFamily="34" charset="0"/>
            </a:endParaRPr>
          </a:p>
        </p:txBody>
      </p:sp>
      <p:sp>
        <p:nvSpPr>
          <p:cNvPr id="55" name="Left Arrow 3"/>
          <p:cNvSpPr>
            <a:spLocks noChangeArrowheads="1"/>
          </p:cNvSpPr>
          <p:nvPr/>
        </p:nvSpPr>
        <p:spPr bwMode="auto">
          <a:xfrm rot="21186595" flipH="1">
            <a:off x="953369" y="5826438"/>
            <a:ext cx="895350" cy="762000"/>
          </a:xfrm>
          <a:prstGeom prst="leftArrow">
            <a:avLst>
              <a:gd name="adj1" fmla="val 50000"/>
              <a:gd name="adj2" fmla="val 34559"/>
            </a:avLst>
          </a:prstGeom>
          <a:solidFill>
            <a:srgbClr val="92D050"/>
          </a:solidFill>
          <a:ln w="9525" algn="ctr">
            <a:solidFill>
              <a:srgbClr val="92D05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anchor="ctr"/>
          <a:lstStyle/>
          <a:p>
            <a:pPr algn="ctr"/>
            <a:endParaRPr lang="en-US" sz="1800">
              <a:effectLst/>
              <a:latin typeface="Calibri" pitchFamily="34" charset="0"/>
            </a:endParaRPr>
          </a:p>
        </p:txBody>
      </p:sp>
      <p:sp>
        <p:nvSpPr>
          <p:cNvPr id="56" name="AutoShape 40"/>
          <p:cNvSpPr>
            <a:spLocks noChangeArrowheads="1"/>
          </p:cNvSpPr>
          <p:nvPr/>
        </p:nvSpPr>
        <p:spPr bwMode="auto">
          <a:xfrm>
            <a:off x="139590" y="3745094"/>
            <a:ext cx="1151038" cy="972145"/>
          </a:xfrm>
          <a:prstGeom prst="wedgeRoundRectCallout">
            <a:avLst>
              <a:gd name="adj1" fmla="val 84430"/>
              <a:gd name="adj2" fmla="val -6160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182401" y="3754114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Random Oracle model</a:t>
            </a:r>
            <a:endParaRPr lang="it-IT" b="1" dirty="0"/>
          </a:p>
        </p:txBody>
      </p:sp>
      <p:sp>
        <p:nvSpPr>
          <p:cNvPr id="58" name="CasellaDiTesto 57"/>
          <p:cNvSpPr txBox="1"/>
          <p:nvPr/>
        </p:nvSpPr>
        <p:spPr>
          <a:xfrm>
            <a:off x="1848426" y="1170570"/>
            <a:ext cx="540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Setup</a:t>
            </a:r>
            <a:r>
              <a:rPr lang="en-US" sz="2000" dirty="0" smtClean="0"/>
              <a:t>: long shared secret random file </a:t>
            </a:r>
            <a:r>
              <a:rPr lang="en-US" sz="2000" b="1" dirty="0" smtClean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61391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24" grpId="0" animBg="1"/>
      <p:bldP spid="27" grpId="0" animBg="1"/>
      <p:bldP spid="27" grpId="1" animBg="1"/>
      <p:bldP spid="40" grpId="0"/>
      <p:bldP spid="40" grpId="1"/>
      <p:bldP spid="43" grpId="0" animBg="1"/>
      <p:bldP spid="43" grpId="1" animBg="1"/>
      <p:bldP spid="45" grpId="0" animBg="1"/>
      <p:bldP spid="46" grpId="0"/>
      <p:bldP spid="47" grpId="0"/>
      <p:bldP spid="48" grpId="0" animBg="1"/>
      <p:bldP spid="49" grpId="0" animBg="1"/>
      <p:bldP spid="50" grpId="0" animBg="1"/>
      <p:bldP spid="51" grpId="0"/>
      <p:bldP spid="53" grpId="0"/>
      <p:bldP spid="54" grpId="0" animBg="1"/>
      <p:bldP spid="55" grpId="0" animBg="1"/>
      <p:bldP spid="56" grpId="0" animBg="1"/>
      <p:bldP spid="57" grpId="0"/>
      <p:bldP spid="5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err="1"/>
              <a:t>Contribution</a:t>
            </a:r>
            <a:r>
              <a:rPr lang="it-IT" sz="3600" b="1" dirty="0"/>
              <a:t>: </a:t>
            </a:r>
            <a:r>
              <a:rPr lang="it-IT" sz="3600" b="1" dirty="0" err="1"/>
              <a:t>Weak</a:t>
            </a:r>
            <a:r>
              <a:rPr lang="it-IT" sz="3600" b="1" dirty="0"/>
              <a:t> </a:t>
            </a:r>
            <a:r>
              <a:rPr lang="it-IT" sz="3600" b="1" dirty="0" err="1"/>
              <a:t>Key</a:t>
            </a:r>
            <a:r>
              <a:rPr lang="it-IT" sz="3600" b="1" dirty="0"/>
              <a:t> Exchange </a:t>
            </a:r>
            <a:r>
              <a:rPr lang="it-IT" sz="3600" b="1" dirty="0" err="1"/>
              <a:t>protocol</a:t>
            </a:r>
            <a:r>
              <a:rPr lang="it-IT" sz="2200" b="1" dirty="0"/>
              <a:t> (1/3)</a:t>
            </a:r>
            <a:endParaRPr lang="it-IT" sz="3600" b="1" dirty="0"/>
          </a:p>
        </p:txBody>
      </p:sp>
      <p:pic>
        <p:nvPicPr>
          <p:cNvPr id="5126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981569" y="2035449"/>
            <a:ext cx="5170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Weak</a:t>
            </a:r>
            <a:r>
              <a:rPr lang="it-IT" sz="2800" dirty="0" smtClean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Exchange </a:t>
            </a:r>
            <a:r>
              <a:rPr lang="it-IT" sz="2800" dirty="0" err="1"/>
              <a:t>protocol</a:t>
            </a:r>
            <a:endParaRPr lang="it-IT" sz="2800" dirty="0"/>
          </a:p>
        </p:txBody>
      </p:sp>
      <p:pic>
        <p:nvPicPr>
          <p:cNvPr id="19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9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683568" y="2861458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6802146" y="2837074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41" name="Freccia a destra 40"/>
          <p:cNvSpPr/>
          <p:nvPr/>
        </p:nvSpPr>
        <p:spPr>
          <a:xfrm rot="9486791">
            <a:off x="1858850" y="2716884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a destra 41"/>
          <p:cNvSpPr/>
          <p:nvPr/>
        </p:nvSpPr>
        <p:spPr>
          <a:xfrm rot="1704345">
            <a:off x="6446440" y="2716882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7" descr="MCj042384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55" y="2780102"/>
            <a:ext cx="730460" cy="8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Fumetto 4 44"/>
          <p:cNvSpPr/>
          <p:nvPr/>
        </p:nvSpPr>
        <p:spPr>
          <a:xfrm>
            <a:off x="3635896" y="2635018"/>
            <a:ext cx="819836" cy="503477"/>
          </a:xfrm>
          <a:prstGeom prst="cloudCallout">
            <a:avLst>
              <a:gd name="adj1" fmla="val -72673"/>
              <a:gd name="adj2" fmla="val 1134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3635896" y="2703129"/>
            <a:ext cx="7920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b="1" dirty="0" smtClean="0">
                <a:solidFill>
                  <a:srgbClr val="FF0000"/>
                </a:solidFill>
              </a:rPr>
              <a:t>(F)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3565953" y="3169600"/>
            <a:ext cx="24010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a</a:t>
            </a:r>
            <a:r>
              <a:rPr lang="it-IT" b="1" dirty="0" err="1" smtClean="0">
                <a:solidFill>
                  <a:srgbClr val="FF0000"/>
                </a:solidFill>
              </a:rPr>
              <a:t>ctive</a:t>
            </a:r>
            <a:r>
              <a:rPr lang="it-IT" b="1" dirty="0" smtClean="0">
                <a:solidFill>
                  <a:srgbClr val="FF0000"/>
                </a:solidFill>
              </a:rPr>
              <a:t> over the </a:t>
            </a:r>
            <a:r>
              <a:rPr lang="it-IT" b="1" dirty="0" err="1" smtClean="0">
                <a:solidFill>
                  <a:srgbClr val="FF0000"/>
                </a:solidFill>
              </a:rPr>
              <a:t>channel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457866" y="3636312"/>
            <a:ext cx="81708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We</a:t>
            </a:r>
            <a:r>
              <a:rPr lang="it-IT" sz="2800" dirty="0" smtClean="0"/>
              <a:t> prove </a:t>
            </a:r>
            <a:r>
              <a:rPr lang="it-IT" sz="2800" dirty="0" err="1" smtClean="0"/>
              <a:t>that</a:t>
            </a:r>
            <a:r>
              <a:rPr lang="it-IT" sz="2800" dirty="0" smtClean="0"/>
              <a:t>:</a:t>
            </a:r>
          </a:p>
          <a:p>
            <a:pPr algn="ctr"/>
            <a:r>
              <a:rPr lang="it-IT" sz="2800" dirty="0" err="1" smtClean="0"/>
              <a:t>even</a:t>
            </a:r>
            <a:r>
              <a:rPr lang="it-IT" sz="2800" dirty="0" smtClean="0"/>
              <a:t> </a:t>
            </a:r>
            <a:r>
              <a:rPr lang="it-IT" sz="2800" dirty="0" err="1" smtClean="0"/>
              <a:t>given</a:t>
            </a:r>
            <a:r>
              <a:rPr lang="it-IT" sz="2800" dirty="0" smtClean="0"/>
              <a:t> </a:t>
            </a:r>
            <a:r>
              <a:rPr lang="el-GR" sz="3200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sz="2800" b="1" dirty="0">
                <a:solidFill>
                  <a:srgbClr val="FF0000"/>
                </a:solidFill>
              </a:rPr>
              <a:t>(F)</a:t>
            </a:r>
            <a:endParaRPr lang="it-IT" sz="2400" dirty="0" smtClean="0"/>
          </a:p>
          <a:p>
            <a:pPr algn="ctr"/>
            <a:endParaRPr lang="it-IT" sz="2400" dirty="0" smtClean="0"/>
          </a:p>
          <a:p>
            <a:pPr algn="ctr"/>
            <a:endParaRPr lang="it-IT" sz="3600" dirty="0"/>
          </a:p>
          <a:p>
            <a:pPr algn="ctr"/>
            <a:r>
              <a:rPr lang="it-IT" sz="2400" dirty="0" smtClean="0"/>
              <a:t>i.e. the </a:t>
            </a:r>
            <a:r>
              <a:rPr lang="it-IT" sz="2400" dirty="0" err="1"/>
              <a:t>shared</a:t>
            </a:r>
            <a:r>
              <a:rPr lang="it-IT" sz="2400" dirty="0"/>
              <a:t> </a:t>
            </a:r>
            <a:r>
              <a:rPr lang="it-IT" sz="2400" dirty="0" err="1" smtClean="0"/>
              <a:t>passwords</a:t>
            </a:r>
            <a:r>
              <a:rPr lang="it-IT" sz="2400" dirty="0" smtClean="0"/>
              <a:t> </a:t>
            </a:r>
            <a:r>
              <a:rPr lang="en-US" sz="2400" dirty="0" smtClean="0"/>
              <a:t>are </a:t>
            </a:r>
            <a:r>
              <a:rPr lang="en-US" sz="2400" dirty="0"/>
              <a:t>individually unpredictable </a:t>
            </a:r>
            <a:endParaRPr lang="en-US" sz="2400" dirty="0" smtClean="0"/>
          </a:p>
          <a:p>
            <a:pPr algn="ctr"/>
            <a:r>
              <a:rPr lang="en-US" sz="2400" dirty="0" smtClean="0"/>
              <a:t>for </a:t>
            </a:r>
            <a:r>
              <a:rPr lang="it-IT" sz="2400" dirty="0" smtClean="0"/>
              <a:t>the </a:t>
            </a:r>
            <a:r>
              <a:rPr lang="it-IT" sz="2400" dirty="0" err="1"/>
              <a:t>adversary</a:t>
            </a:r>
            <a:endParaRPr lang="it-IT" sz="2400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683568" y="4509120"/>
            <a:ext cx="7848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Password</a:t>
            </a:r>
            <a:r>
              <a:rPr lang="it-IT" sz="2800" dirty="0" smtClean="0"/>
              <a:t> </a:t>
            </a:r>
            <a:r>
              <a:rPr lang="it-IT" sz="2800" dirty="0" err="1" smtClean="0"/>
              <a:t>has</a:t>
            </a:r>
            <a:r>
              <a:rPr lang="it-IT" sz="2800" dirty="0" smtClean="0"/>
              <a:t> </a:t>
            </a:r>
            <a:r>
              <a:rPr lang="it-IT" sz="2800" b="1" dirty="0" smtClean="0"/>
              <a:t>high </a:t>
            </a:r>
            <a:r>
              <a:rPr lang="it-IT" sz="2800" b="1" dirty="0" err="1" smtClean="0"/>
              <a:t>min-entropy</a:t>
            </a:r>
            <a:endParaRPr lang="it-IT" sz="2800" b="1" dirty="0" smtClean="0"/>
          </a:p>
          <a:p>
            <a:pPr algn="ctr"/>
            <a:r>
              <a:rPr lang="it-IT" sz="2800" dirty="0" smtClean="0"/>
              <a:t>(with high </a:t>
            </a:r>
            <a:r>
              <a:rPr lang="it-IT" sz="2800" dirty="0" err="1" smtClean="0"/>
              <a:t>probability</a:t>
            </a:r>
            <a:r>
              <a:rPr lang="it-IT" sz="2800" dirty="0"/>
              <a:t>)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1848426" y="1170570"/>
            <a:ext cx="540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Setup</a:t>
            </a:r>
            <a:r>
              <a:rPr lang="en-US" sz="2000" dirty="0" smtClean="0"/>
              <a:t>: long shared secret random file </a:t>
            </a:r>
            <a:r>
              <a:rPr lang="en-US" sz="2000" b="1" dirty="0" smtClean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5755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36" grpId="0" animBg="1"/>
      <p:bldP spid="37" grpId="0" animBg="1"/>
      <p:bldP spid="41" grpId="0" animBg="1"/>
      <p:bldP spid="42" grpId="0" animBg="1"/>
      <p:bldP spid="45" grpId="0" animBg="1"/>
      <p:bldP spid="46" grpId="0"/>
      <p:bldP spid="47" grpId="0"/>
      <p:bldP spid="59" grpId="0"/>
      <p:bldP spid="6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err="1"/>
              <a:t>Contribution</a:t>
            </a:r>
            <a:r>
              <a:rPr lang="it-IT" sz="3600" b="1" dirty="0"/>
              <a:t>: </a:t>
            </a:r>
            <a:r>
              <a:rPr lang="it-IT" sz="3600" b="1" dirty="0" err="1"/>
              <a:t>Weak</a:t>
            </a:r>
            <a:r>
              <a:rPr lang="it-IT" sz="3600" b="1" dirty="0"/>
              <a:t> </a:t>
            </a:r>
            <a:r>
              <a:rPr lang="it-IT" sz="3600" b="1" dirty="0" err="1"/>
              <a:t>Key</a:t>
            </a:r>
            <a:r>
              <a:rPr lang="it-IT" sz="3600" b="1" dirty="0"/>
              <a:t> Exchange </a:t>
            </a:r>
            <a:r>
              <a:rPr lang="it-IT" sz="3600" b="1" dirty="0" err="1"/>
              <a:t>protocol</a:t>
            </a:r>
            <a:r>
              <a:rPr lang="it-IT" sz="2200" b="1" dirty="0"/>
              <a:t> </a:t>
            </a:r>
            <a:r>
              <a:rPr lang="it-IT" sz="2200" b="1" dirty="0" smtClean="0"/>
              <a:t>(2/3</a:t>
            </a:r>
            <a:r>
              <a:rPr lang="it-IT" sz="2200" b="1" dirty="0"/>
              <a:t>)</a:t>
            </a:r>
            <a:endParaRPr lang="it-IT" sz="36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3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80274" y="3243045"/>
            <a:ext cx="250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Choose</a:t>
            </a:r>
            <a:r>
              <a:rPr lang="it-IT" b="1" dirty="0" smtClean="0"/>
              <a:t> random </a:t>
            </a:r>
            <a:r>
              <a:rPr lang="it-IT" b="1" dirty="0" err="1" smtClean="0"/>
              <a:t>indexes</a:t>
            </a:r>
            <a:endParaRPr lang="it-IT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6103702" y="3210779"/>
            <a:ext cx="250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Choose</a:t>
            </a:r>
            <a:r>
              <a:rPr lang="it-IT" b="1" dirty="0" smtClean="0"/>
              <a:t> random </a:t>
            </a:r>
            <a:r>
              <a:rPr lang="it-IT" b="1" dirty="0" err="1" smtClean="0"/>
              <a:t>indexes</a:t>
            </a:r>
            <a:endParaRPr lang="it-IT" b="1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3253892" y="3566210"/>
            <a:ext cx="23513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/>
          <p:nvPr/>
        </p:nvCxnSpPr>
        <p:spPr>
          <a:xfrm rot="10800000">
            <a:off x="3253892" y="4035133"/>
            <a:ext cx="23513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3740358" y="3185941"/>
            <a:ext cx="137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IDX_CLIENT</a:t>
            </a:r>
            <a:endParaRPr lang="it-IT" b="1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3774409" y="3659919"/>
            <a:ext cx="137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IDX_SERVER</a:t>
            </a:r>
            <a:endParaRPr lang="it-IT" b="1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594231" y="4242197"/>
            <a:ext cx="2659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Create password: concatenate the </a:t>
            </a:r>
            <a:r>
              <a:rPr lang="it-IT" sz="2000" b="1" dirty="0" err="1" smtClean="0"/>
              <a:t>corresponding</a:t>
            </a:r>
            <a:r>
              <a:rPr lang="it-IT" sz="2000" b="1" dirty="0" smtClean="0"/>
              <a:t> bits of F</a:t>
            </a:r>
            <a:endParaRPr lang="it-IT" sz="2000" b="1" dirty="0"/>
          </a:p>
        </p:txBody>
      </p:sp>
      <p:sp>
        <p:nvSpPr>
          <p:cNvPr id="73" name="CasellaDiTesto 72"/>
          <p:cNvSpPr txBox="1"/>
          <p:nvPr/>
        </p:nvSpPr>
        <p:spPr>
          <a:xfrm>
            <a:off x="5947298" y="4166229"/>
            <a:ext cx="2663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Create password: concatenate the </a:t>
            </a:r>
            <a:r>
              <a:rPr lang="it-IT" sz="2000" b="1" dirty="0" err="1" smtClean="0"/>
              <a:t>corresponding</a:t>
            </a:r>
            <a:r>
              <a:rPr lang="it-IT" sz="2000" b="1" dirty="0" smtClean="0"/>
              <a:t> bits of F</a:t>
            </a:r>
            <a:endParaRPr lang="it-IT" sz="2000" b="1" dirty="0"/>
          </a:p>
        </p:txBody>
      </p:sp>
      <p:sp>
        <p:nvSpPr>
          <p:cNvPr id="74" name="AutoShape 29"/>
          <p:cNvSpPr>
            <a:spLocks noChangeArrowheads="1"/>
          </p:cNvSpPr>
          <p:nvPr/>
        </p:nvSpPr>
        <p:spPr bwMode="auto">
          <a:xfrm>
            <a:off x="3279086" y="5416851"/>
            <a:ext cx="2686361" cy="503770"/>
          </a:xfrm>
          <a:prstGeom prst="wedgeRoundRectCallout">
            <a:avLst>
              <a:gd name="adj1" fmla="val -13949"/>
              <a:gd name="adj2" fmla="val -250745"/>
              <a:gd name="adj3" fmla="val 16667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" name="Text Box 30"/>
          <p:cNvSpPr txBox="1">
            <a:spLocks noChangeArrowheads="1"/>
          </p:cNvSpPr>
          <p:nvPr/>
        </p:nvSpPr>
        <p:spPr bwMode="auto">
          <a:xfrm>
            <a:off x="3279086" y="5485608"/>
            <a:ext cx="2686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Several</a:t>
            </a:r>
            <a:r>
              <a:rPr lang="it-IT" sz="20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large </a:t>
            </a:r>
            <a:r>
              <a:rPr lang="it-IT" sz="2000" b="1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numbers</a:t>
            </a:r>
            <a:endParaRPr lang="it-IT" b="1" dirty="0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3491880" y="3082677"/>
            <a:ext cx="1890802" cy="1354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1836190" y="1637472"/>
            <a:ext cx="5397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101001001001010101001010100100101001010000100101011010101010010101010111010110101001010010010110101010110010101001010101011010010101010010010101010100110010101101010100101010101001010100010101001011010110101010010110101111101001011001010101011011010101010011101010100101010101010101010100100101000000000010101010111111110101010101001010101010100101010101010101010101111111101011001100101010010010100101001010010010010100101101010111001000010100101011010111001010101010100101001010101000010010101010010100101010000001110101010100101001110101101001011011010101000101011111010101</a:t>
            </a:r>
            <a:endParaRPr lang="it-IT" sz="1100" b="1" dirty="0"/>
          </a:p>
        </p:txBody>
      </p:sp>
      <p:sp>
        <p:nvSpPr>
          <p:cNvPr id="49" name="Ovale 48"/>
          <p:cNvSpPr/>
          <p:nvPr/>
        </p:nvSpPr>
        <p:spPr>
          <a:xfrm>
            <a:off x="6637609" y="1914052"/>
            <a:ext cx="105630" cy="310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/>
          <p:cNvSpPr/>
          <p:nvPr/>
        </p:nvSpPr>
        <p:spPr>
          <a:xfrm>
            <a:off x="2755781" y="2272745"/>
            <a:ext cx="105630" cy="310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/>
          <p:cNvSpPr/>
          <p:nvPr/>
        </p:nvSpPr>
        <p:spPr>
          <a:xfrm>
            <a:off x="4323916" y="2590650"/>
            <a:ext cx="105630" cy="310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Ovale 63"/>
          <p:cNvSpPr/>
          <p:nvPr/>
        </p:nvSpPr>
        <p:spPr>
          <a:xfrm>
            <a:off x="556724" y="5493594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56724" y="5484070"/>
            <a:ext cx="102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  <a:r>
              <a:rPr lang="it-IT" dirty="0" smtClean="0"/>
              <a:t>    0    1</a:t>
            </a:r>
            <a:endParaRPr lang="it-IT" dirty="0"/>
          </a:p>
        </p:txBody>
      </p:sp>
      <p:sp>
        <p:nvSpPr>
          <p:cNvPr id="65" name="Ovale 64"/>
          <p:cNvSpPr/>
          <p:nvPr/>
        </p:nvSpPr>
        <p:spPr>
          <a:xfrm>
            <a:off x="889699" y="5493288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Ovale 65"/>
          <p:cNvSpPr/>
          <p:nvPr/>
        </p:nvSpPr>
        <p:spPr>
          <a:xfrm>
            <a:off x="1232565" y="5493288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Ovale 75"/>
          <p:cNvSpPr/>
          <p:nvPr/>
        </p:nvSpPr>
        <p:spPr>
          <a:xfrm>
            <a:off x="6304634" y="5482303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CasellaDiTesto 76"/>
          <p:cNvSpPr txBox="1"/>
          <p:nvPr/>
        </p:nvSpPr>
        <p:spPr>
          <a:xfrm>
            <a:off x="6304633" y="5472779"/>
            <a:ext cx="129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  <a:r>
              <a:rPr lang="it-IT" dirty="0" smtClean="0"/>
              <a:t>    0    1</a:t>
            </a:r>
            <a:endParaRPr lang="it-IT" dirty="0"/>
          </a:p>
        </p:txBody>
      </p:sp>
      <p:sp>
        <p:nvSpPr>
          <p:cNvPr id="78" name="Ovale 77"/>
          <p:cNvSpPr/>
          <p:nvPr/>
        </p:nvSpPr>
        <p:spPr>
          <a:xfrm>
            <a:off x="6637609" y="5481997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Ovale 78"/>
          <p:cNvSpPr/>
          <p:nvPr/>
        </p:nvSpPr>
        <p:spPr>
          <a:xfrm>
            <a:off x="6980475" y="5481997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978644" y="1827903"/>
            <a:ext cx="125303" cy="204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Rettangolo 79"/>
          <p:cNvSpPr/>
          <p:nvPr/>
        </p:nvSpPr>
        <p:spPr>
          <a:xfrm>
            <a:off x="3852413" y="2325635"/>
            <a:ext cx="125303" cy="204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Rettangolo 80"/>
          <p:cNvSpPr/>
          <p:nvPr/>
        </p:nvSpPr>
        <p:spPr>
          <a:xfrm>
            <a:off x="2483768" y="2815351"/>
            <a:ext cx="125303" cy="204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Rettangolo 81"/>
          <p:cNvSpPr/>
          <p:nvPr/>
        </p:nvSpPr>
        <p:spPr>
          <a:xfrm>
            <a:off x="7345087" y="5484070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Rettangolo 82"/>
          <p:cNvSpPr/>
          <p:nvPr/>
        </p:nvSpPr>
        <p:spPr>
          <a:xfrm>
            <a:off x="7654562" y="5484069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Rettangolo 83"/>
          <p:cNvSpPr/>
          <p:nvPr/>
        </p:nvSpPr>
        <p:spPr>
          <a:xfrm>
            <a:off x="7964037" y="5484070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Rettangolo 84"/>
          <p:cNvSpPr/>
          <p:nvPr/>
        </p:nvSpPr>
        <p:spPr>
          <a:xfrm>
            <a:off x="1583869" y="5494630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/>
          <p:cNvSpPr/>
          <p:nvPr/>
        </p:nvSpPr>
        <p:spPr>
          <a:xfrm>
            <a:off x="1893344" y="5494629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/>
          <p:cNvSpPr/>
          <p:nvPr/>
        </p:nvSpPr>
        <p:spPr>
          <a:xfrm>
            <a:off x="2202819" y="5494630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CasellaDiTesto 87"/>
          <p:cNvSpPr txBox="1"/>
          <p:nvPr/>
        </p:nvSpPr>
        <p:spPr>
          <a:xfrm>
            <a:off x="1559350" y="5494790"/>
            <a:ext cx="102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0    1    0</a:t>
            </a:r>
            <a:endParaRPr lang="it-IT" dirty="0"/>
          </a:p>
        </p:txBody>
      </p:sp>
      <p:sp>
        <p:nvSpPr>
          <p:cNvPr id="89" name="CasellaDiTesto 88"/>
          <p:cNvSpPr txBox="1"/>
          <p:nvPr/>
        </p:nvSpPr>
        <p:spPr>
          <a:xfrm>
            <a:off x="7295726" y="5462156"/>
            <a:ext cx="102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0    1    0</a:t>
            </a:r>
            <a:endParaRPr lang="it-IT" dirty="0"/>
          </a:p>
        </p:txBody>
      </p:sp>
      <p:sp>
        <p:nvSpPr>
          <p:cNvPr id="90" name="CasellaDiTesto 89"/>
          <p:cNvSpPr txBox="1"/>
          <p:nvPr/>
        </p:nvSpPr>
        <p:spPr>
          <a:xfrm>
            <a:off x="1044861" y="3536263"/>
            <a:ext cx="137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IDX_CLIENT</a:t>
            </a:r>
            <a:endParaRPr lang="it-IT" b="1" dirty="0"/>
          </a:p>
        </p:txBody>
      </p:sp>
      <p:sp>
        <p:nvSpPr>
          <p:cNvPr id="91" name="CasellaDiTesto 90"/>
          <p:cNvSpPr txBox="1"/>
          <p:nvPr/>
        </p:nvSpPr>
        <p:spPr>
          <a:xfrm>
            <a:off x="6590679" y="3537001"/>
            <a:ext cx="137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IDX_SERVER</a:t>
            </a:r>
            <a:endParaRPr lang="it-IT" b="1" dirty="0"/>
          </a:p>
        </p:txBody>
      </p:sp>
      <p:pic>
        <p:nvPicPr>
          <p:cNvPr id="92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CasellaDiTesto 92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94" name="CasellaDiTesto 93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pic>
        <p:nvPicPr>
          <p:cNvPr id="95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CasellaDiTesto 95"/>
          <p:cNvSpPr txBox="1"/>
          <p:nvPr/>
        </p:nvSpPr>
        <p:spPr>
          <a:xfrm>
            <a:off x="1848426" y="1170570"/>
            <a:ext cx="540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Setup</a:t>
            </a:r>
            <a:r>
              <a:rPr lang="en-US" sz="2000" dirty="0" smtClean="0"/>
              <a:t>: long shared secret random file </a:t>
            </a:r>
            <a:r>
              <a:rPr lang="en-US" sz="2000" b="1" dirty="0" smtClean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5616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8" grpId="0"/>
      <p:bldP spid="70" grpId="0"/>
      <p:bldP spid="71" grpId="0"/>
      <p:bldP spid="72" grpId="0"/>
      <p:bldP spid="73" grpId="0"/>
      <p:bldP spid="74" grpId="0" animBg="1"/>
      <p:bldP spid="75" grpId="0"/>
      <p:bldP spid="17" grpId="0" animBg="1"/>
      <p:bldP spid="46" grpId="0"/>
      <p:bldP spid="49" grpId="0" animBg="1"/>
      <p:bldP spid="49" grpId="1" animBg="1"/>
      <p:bldP spid="49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" grpId="0"/>
      <p:bldP spid="65" grpId="0" animBg="1"/>
      <p:bldP spid="66" grpId="0" animBg="1"/>
      <p:bldP spid="76" grpId="0" animBg="1"/>
      <p:bldP spid="77" grpId="0"/>
      <p:bldP spid="78" grpId="0" animBg="1"/>
      <p:bldP spid="79" grpId="0" animBg="1"/>
      <p:bldP spid="7" grpId="0" animBg="1"/>
      <p:bldP spid="7" grpId="1" animBg="1"/>
      <p:bldP spid="7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/>
      <p:bldP spid="90" grpId="0"/>
      <p:bldP spid="91" grpId="0"/>
      <p:bldP spid="93" grpId="0" animBg="1"/>
      <p:bldP spid="94" grpId="0" animBg="1"/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Experiences</a:t>
            </a:r>
            <a:r>
              <a:rPr lang="it-IT" b="1" dirty="0" smtClean="0"/>
              <a:t> </a:t>
            </a:r>
            <a:r>
              <a:rPr lang="it-IT" b="1" dirty="0" err="1" smtClean="0"/>
              <a:t>abroad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1200" dirty="0" smtClean="0"/>
          </a:p>
          <a:p>
            <a:r>
              <a:rPr lang="it-IT" sz="2800" dirty="0" err="1" smtClean="0"/>
              <a:t>May</a:t>
            </a:r>
            <a:r>
              <a:rPr lang="it-IT" sz="2800" dirty="0" smtClean="0"/>
              <a:t> </a:t>
            </a:r>
            <a:r>
              <a:rPr lang="it-IT" sz="2800" dirty="0"/>
              <a:t>- </a:t>
            </a:r>
            <a:r>
              <a:rPr lang="it-IT" sz="2800" dirty="0" err="1" smtClean="0"/>
              <a:t>July</a:t>
            </a:r>
            <a:r>
              <a:rPr lang="it-IT" sz="2800" dirty="0" smtClean="0"/>
              <a:t> 2011:</a:t>
            </a:r>
          </a:p>
          <a:p>
            <a:pPr marL="0" indent="0">
              <a:buNone/>
            </a:pPr>
            <a:r>
              <a:rPr lang="it-IT" sz="2800" dirty="0"/>
              <a:t> </a:t>
            </a:r>
            <a:r>
              <a:rPr lang="it-IT" sz="2800" dirty="0" smtClean="0"/>
              <a:t>    </a:t>
            </a:r>
            <a:r>
              <a:rPr lang="it-IT" sz="2800" b="1" dirty="0" err="1" smtClean="0"/>
              <a:t>visiting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student</a:t>
            </a:r>
            <a:r>
              <a:rPr lang="it-IT" sz="2800" b="1" dirty="0" smtClean="0"/>
              <a:t>:</a:t>
            </a:r>
            <a:r>
              <a:rPr lang="it-IT" sz="2800" dirty="0" smtClean="0"/>
              <a:t> </a:t>
            </a:r>
            <a:r>
              <a:rPr lang="it-IT" sz="2800" dirty="0" err="1" smtClean="0"/>
              <a:t>Cryptography</a:t>
            </a:r>
            <a:r>
              <a:rPr lang="it-IT" sz="2800" dirty="0" smtClean="0"/>
              <a:t> and Data Security </a:t>
            </a:r>
          </a:p>
          <a:p>
            <a:pPr marL="0" indent="0">
              <a:buNone/>
            </a:pPr>
            <a:r>
              <a:rPr lang="it-IT" sz="2800" dirty="0"/>
              <a:t> </a:t>
            </a:r>
            <a:r>
              <a:rPr lang="it-IT" sz="2800" dirty="0" smtClean="0"/>
              <a:t>    Group, </a:t>
            </a:r>
          </a:p>
          <a:p>
            <a:pPr marL="0" indent="0">
              <a:buNone/>
            </a:pPr>
            <a:r>
              <a:rPr lang="it-IT" sz="2800" dirty="0"/>
              <a:t> </a:t>
            </a:r>
            <a:r>
              <a:rPr lang="it-IT" sz="2800" dirty="0" smtClean="0"/>
              <a:t>    "</a:t>
            </a:r>
            <a:r>
              <a:rPr lang="it-IT" sz="2800" dirty="0" err="1" smtClean="0"/>
              <a:t>Uniwersytet</a:t>
            </a:r>
            <a:r>
              <a:rPr lang="it-IT" sz="2800" dirty="0" smtClean="0"/>
              <a:t> </a:t>
            </a:r>
            <a:r>
              <a:rPr lang="it-IT" sz="2800" dirty="0" err="1" smtClean="0"/>
              <a:t>Warszawski</a:t>
            </a:r>
            <a:r>
              <a:rPr lang="it-IT" sz="2800" dirty="0" smtClean="0"/>
              <a:t>", </a:t>
            </a:r>
            <a:r>
              <a:rPr lang="it-IT" sz="2800" dirty="0" err="1" smtClean="0"/>
              <a:t>Warsaw</a:t>
            </a:r>
            <a:r>
              <a:rPr lang="it-IT" sz="2800" dirty="0" smtClean="0"/>
              <a:t>, Poland;</a:t>
            </a:r>
          </a:p>
          <a:p>
            <a:endParaRPr lang="it-IT" sz="1200" dirty="0"/>
          </a:p>
          <a:p>
            <a:r>
              <a:rPr lang="it-IT" sz="2800" dirty="0" err="1" smtClean="0"/>
              <a:t>May</a:t>
            </a:r>
            <a:r>
              <a:rPr lang="it-IT" sz="2800" dirty="0" smtClean="0"/>
              <a:t> </a:t>
            </a:r>
            <a:r>
              <a:rPr lang="it-IT" sz="2800" dirty="0"/>
              <a:t>- </a:t>
            </a:r>
            <a:r>
              <a:rPr lang="it-IT" sz="2800" dirty="0" err="1" smtClean="0"/>
              <a:t>June</a:t>
            </a:r>
            <a:r>
              <a:rPr lang="it-IT" sz="2800" dirty="0" smtClean="0"/>
              <a:t> 2008:</a:t>
            </a:r>
          </a:p>
          <a:p>
            <a:pPr marL="0" indent="0">
              <a:buNone/>
            </a:pPr>
            <a:r>
              <a:rPr lang="it-IT" sz="2800" dirty="0" smtClean="0"/>
              <a:t>     </a:t>
            </a:r>
            <a:r>
              <a:rPr lang="it-IT" sz="2800" dirty="0" err="1" smtClean="0"/>
              <a:t>Methods</a:t>
            </a:r>
            <a:r>
              <a:rPr lang="it-IT" sz="2800" dirty="0" smtClean="0"/>
              <a:t> </a:t>
            </a:r>
            <a:r>
              <a:rPr lang="it-IT" sz="2800" dirty="0"/>
              <a:t>for Discrete </a:t>
            </a:r>
            <a:r>
              <a:rPr lang="it-IT" sz="2800" dirty="0" err="1" smtClean="0"/>
              <a:t>Structures</a:t>
            </a:r>
            <a:r>
              <a:rPr lang="it-IT" sz="2800" dirty="0" smtClean="0"/>
              <a:t> (</a:t>
            </a:r>
            <a:r>
              <a:rPr lang="it-IT" sz="2800" dirty="0" err="1" smtClean="0"/>
              <a:t>Pre</a:t>
            </a:r>
            <a:r>
              <a:rPr lang="it-IT" sz="2800" dirty="0" smtClean="0"/>
              <a:t>)Doc-</a:t>
            </a:r>
            <a:r>
              <a:rPr lang="en-US" sz="2800" dirty="0" smtClean="0"/>
              <a:t>Course </a:t>
            </a:r>
          </a:p>
          <a:p>
            <a:pPr marL="0" indent="0">
              <a:buNone/>
            </a:pPr>
            <a:r>
              <a:rPr lang="en-US" sz="2800" dirty="0" smtClean="0"/>
              <a:t>     2008 on: Random </a:t>
            </a:r>
            <a:r>
              <a:rPr lang="en-US" sz="2800" dirty="0"/>
              <a:t>and </a:t>
            </a:r>
            <a:r>
              <a:rPr lang="en-US" sz="2800" dirty="0" err="1"/>
              <a:t>Quasirandom</a:t>
            </a:r>
            <a:r>
              <a:rPr lang="en-US" sz="2800" dirty="0"/>
              <a:t> Graphs</a:t>
            </a:r>
            <a:r>
              <a:rPr lang="en-US" sz="2800" dirty="0" smtClean="0"/>
              <a:t>,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it-IT" sz="2800" dirty="0" smtClean="0"/>
              <a:t>"</a:t>
            </a:r>
            <a:r>
              <a:rPr lang="en-US" sz="2800" dirty="0" smtClean="0"/>
              <a:t>Humboldt-</a:t>
            </a:r>
            <a:r>
              <a:rPr lang="it-IT" sz="2800" dirty="0" err="1" smtClean="0"/>
              <a:t>Universität</a:t>
            </a:r>
            <a:r>
              <a:rPr lang="it-IT" sz="2800" dirty="0" smtClean="0"/>
              <a:t>", </a:t>
            </a:r>
            <a:r>
              <a:rPr lang="it-IT" sz="2800" dirty="0" err="1" smtClean="0"/>
              <a:t>Berlin</a:t>
            </a:r>
            <a:r>
              <a:rPr lang="it-IT" sz="2800" dirty="0" smtClean="0"/>
              <a:t>, Germany.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8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err="1"/>
              <a:t>Contribution</a:t>
            </a:r>
            <a:r>
              <a:rPr lang="it-IT" sz="3600" b="1" dirty="0"/>
              <a:t>: </a:t>
            </a:r>
            <a:r>
              <a:rPr lang="it-IT" sz="3600" b="1" dirty="0" err="1"/>
              <a:t>Weak</a:t>
            </a:r>
            <a:r>
              <a:rPr lang="it-IT" sz="3600" b="1" dirty="0"/>
              <a:t> </a:t>
            </a:r>
            <a:r>
              <a:rPr lang="it-IT" sz="3600" b="1" dirty="0" err="1"/>
              <a:t>Key</a:t>
            </a:r>
            <a:r>
              <a:rPr lang="it-IT" sz="3600" b="1" dirty="0"/>
              <a:t> Exchange </a:t>
            </a:r>
            <a:r>
              <a:rPr lang="it-IT" sz="3600" b="1" dirty="0" err="1"/>
              <a:t>protocol</a:t>
            </a:r>
            <a:r>
              <a:rPr lang="it-IT" sz="2200" b="1" dirty="0"/>
              <a:t> </a:t>
            </a:r>
            <a:r>
              <a:rPr lang="it-IT" sz="2200" b="1" dirty="0" smtClean="0"/>
              <a:t>(3/3</a:t>
            </a:r>
            <a:r>
              <a:rPr lang="it-IT" sz="2200" b="1" dirty="0"/>
              <a:t>)</a:t>
            </a:r>
            <a:endParaRPr lang="it-IT" sz="36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3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80274" y="3800805"/>
            <a:ext cx="250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Choose</a:t>
            </a:r>
            <a:r>
              <a:rPr lang="it-IT" b="1" dirty="0" smtClean="0"/>
              <a:t> random short SEED_CLIENT</a:t>
            </a:r>
            <a:endParaRPr lang="it-IT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6103702" y="3768539"/>
            <a:ext cx="250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Choose</a:t>
            </a:r>
            <a:r>
              <a:rPr lang="it-IT" b="1" dirty="0" smtClean="0"/>
              <a:t> random short SEED_SERVER</a:t>
            </a:r>
            <a:endParaRPr lang="it-IT" b="1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3373837" y="3990678"/>
            <a:ext cx="23513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/>
          <p:nvPr/>
        </p:nvCxnSpPr>
        <p:spPr>
          <a:xfrm rot="10800000">
            <a:off x="3373837" y="4459601"/>
            <a:ext cx="23513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3730828" y="3611513"/>
            <a:ext cx="160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SEED_CLIENT</a:t>
            </a:r>
            <a:endParaRPr lang="it-IT" b="1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3747623" y="4046122"/>
            <a:ext cx="160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SEED_SERVER</a:t>
            </a:r>
            <a:endParaRPr lang="it-IT" b="1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3335877" y="4748065"/>
            <a:ext cx="23858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Calculate</a:t>
            </a:r>
            <a:r>
              <a:rPr lang="it-IT" b="1" dirty="0" smtClean="0"/>
              <a:t> </a:t>
            </a:r>
            <a:r>
              <a:rPr lang="it-IT" b="1" dirty="0" err="1" smtClean="0"/>
              <a:t>indexes</a:t>
            </a:r>
            <a:r>
              <a:rPr lang="it-IT" b="1" dirty="0" smtClean="0"/>
              <a:t>: </a:t>
            </a:r>
          </a:p>
          <a:p>
            <a:pPr algn="ctr"/>
            <a:r>
              <a:rPr lang="it-IT" sz="2400" b="1" dirty="0" err="1" smtClean="0"/>
              <a:t>IDX</a:t>
            </a:r>
            <a:r>
              <a:rPr lang="it-IT" sz="2400" b="1" baseline="-25000" dirty="0" err="1" smtClean="0"/>
              <a:t>i</a:t>
            </a:r>
            <a:r>
              <a:rPr lang="it-IT" sz="2400" b="1" dirty="0" smtClean="0"/>
              <a:t>= </a:t>
            </a:r>
            <a:r>
              <a:rPr lang="it-IT" sz="2800" b="1" dirty="0" smtClean="0">
                <a:latin typeface="Lucida Calligraphy" pitchFamily="66" charset="0"/>
              </a:rPr>
              <a:t>H</a:t>
            </a:r>
            <a:r>
              <a:rPr lang="it-IT" sz="2400" b="1" dirty="0" smtClean="0"/>
              <a:t>(</a:t>
            </a:r>
            <a:r>
              <a:rPr lang="it-IT" sz="2400" b="1" dirty="0" err="1" smtClean="0"/>
              <a:t>i|SEED</a:t>
            </a:r>
            <a:r>
              <a:rPr lang="it-IT" sz="2400" b="1" dirty="0" smtClean="0"/>
              <a:t>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851218" y="3133674"/>
            <a:ext cx="53825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Public </a:t>
            </a:r>
            <a:r>
              <a:rPr lang="it-IT" b="1" dirty="0" err="1" smtClean="0"/>
              <a:t>parameter</a:t>
            </a:r>
            <a:r>
              <a:rPr lang="it-IT" b="1" dirty="0" smtClean="0"/>
              <a:t>: </a:t>
            </a:r>
            <a:r>
              <a:rPr lang="it-IT" b="1" dirty="0" err="1" smtClean="0"/>
              <a:t>cryptographic</a:t>
            </a:r>
            <a:r>
              <a:rPr lang="it-IT" b="1" dirty="0" smtClean="0"/>
              <a:t> </a:t>
            </a:r>
            <a:r>
              <a:rPr lang="it-IT" b="1" dirty="0" err="1" smtClean="0"/>
              <a:t>hash</a:t>
            </a:r>
            <a:r>
              <a:rPr lang="it-IT" b="1" dirty="0" smtClean="0"/>
              <a:t> </a:t>
            </a:r>
            <a:r>
              <a:rPr lang="it-IT" b="1" dirty="0" err="1" smtClean="0"/>
              <a:t>function</a:t>
            </a:r>
            <a:r>
              <a:rPr lang="it-IT" b="1" dirty="0" smtClean="0"/>
              <a:t> </a:t>
            </a:r>
            <a:r>
              <a:rPr lang="it-IT" sz="2800" b="1" dirty="0" smtClean="0">
                <a:latin typeface="Lucida Calligraphy" pitchFamily="66" charset="0"/>
              </a:rPr>
              <a:t>H</a:t>
            </a:r>
            <a:r>
              <a:rPr lang="it-IT" b="1" dirty="0" smtClean="0">
                <a:latin typeface="Lucida Calligraphy" pitchFamily="66" charset="0"/>
              </a:rPr>
              <a:t> </a:t>
            </a:r>
            <a:endParaRPr lang="it-IT" b="1" dirty="0">
              <a:latin typeface="Lucida Calligraphy" pitchFamily="66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562090" y="5517261"/>
            <a:ext cx="250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Create password</a:t>
            </a:r>
            <a:endParaRPr lang="it-IT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6160745" y="5490480"/>
            <a:ext cx="250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Create password</a:t>
            </a:r>
            <a:endParaRPr lang="it-IT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3106852" y="5762768"/>
            <a:ext cx="2885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/>
              <a:t>unpredictable</a:t>
            </a:r>
            <a:endParaRPr lang="it-IT" sz="3200" b="1" dirty="0"/>
          </a:p>
        </p:txBody>
      </p:sp>
      <p:sp>
        <p:nvSpPr>
          <p:cNvPr id="7" name="Ovale 6"/>
          <p:cNvSpPr/>
          <p:nvPr/>
        </p:nvSpPr>
        <p:spPr>
          <a:xfrm>
            <a:off x="562090" y="5827545"/>
            <a:ext cx="2280623" cy="50932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>
            <a:stCxn id="7" idx="6"/>
            <a:endCxn id="61" idx="2"/>
          </p:cNvCxnSpPr>
          <p:nvPr/>
        </p:nvCxnSpPr>
        <p:spPr>
          <a:xfrm>
            <a:off x="2842713" y="6082205"/>
            <a:ext cx="257127" cy="1102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e 60"/>
          <p:cNvSpPr/>
          <p:nvPr/>
        </p:nvSpPr>
        <p:spPr>
          <a:xfrm>
            <a:off x="3099840" y="5838570"/>
            <a:ext cx="2885280" cy="50931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/>
          <p:cNvSpPr txBox="1"/>
          <p:nvPr/>
        </p:nvSpPr>
        <p:spPr>
          <a:xfrm>
            <a:off x="143508" y="2845760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Random Oracle model</a:t>
            </a:r>
            <a:endParaRPr lang="it-IT" b="1" dirty="0"/>
          </a:p>
        </p:txBody>
      </p:sp>
      <p:sp>
        <p:nvSpPr>
          <p:cNvPr id="63" name="AutoShape 40"/>
          <p:cNvSpPr>
            <a:spLocks noChangeArrowheads="1"/>
          </p:cNvSpPr>
          <p:nvPr/>
        </p:nvSpPr>
        <p:spPr bwMode="auto">
          <a:xfrm>
            <a:off x="108049" y="2828660"/>
            <a:ext cx="1151038" cy="972145"/>
          </a:xfrm>
          <a:prstGeom prst="wedgeRoundRectCallout">
            <a:avLst>
              <a:gd name="adj1" fmla="val 112402"/>
              <a:gd name="adj2" fmla="val 8412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1848426" y="1170570"/>
            <a:ext cx="540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Setup</a:t>
            </a:r>
            <a:r>
              <a:rPr lang="en-US" sz="2000" dirty="0" smtClean="0"/>
              <a:t>: long shared secret random file </a:t>
            </a:r>
            <a:r>
              <a:rPr lang="en-US" sz="2000" b="1" dirty="0" smtClean="0"/>
              <a:t>F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1836190" y="1637472"/>
            <a:ext cx="5397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101001001001010101001010100100101001010000100101011010101010010101010111010110101001010010010110101010110010101001010101011010010101010010010101010100110010101101010100101010101001010100010101001011010110101010010110101111101001011001010101011011010101010011101010100101010101010101010100100101000000000010101010111111110101010101001010101010100101010101010101010101111111101011001100101010010010100101001010010010010100101101010111001000010100101011010111001010101010100101001010101000010010101010010100101010000001110101010100101001110101101001011011010101000101011111010101</a:t>
            </a:r>
            <a:endParaRPr lang="it-IT" sz="1100" b="1" dirty="0"/>
          </a:p>
        </p:txBody>
      </p:sp>
      <p:sp>
        <p:nvSpPr>
          <p:cNvPr id="97" name="Ovale 96"/>
          <p:cNvSpPr/>
          <p:nvPr/>
        </p:nvSpPr>
        <p:spPr>
          <a:xfrm>
            <a:off x="6637609" y="1914052"/>
            <a:ext cx="105630" cy="310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Ovale 97"/>
          <p:cNvSpPr/>
          <p:nvPr/>
        </p:nvSpPr>
        <p:spPr>
          <a:xfrm>
            <a:off x="2755781" y="2272745"/>
            <a:ext cx="105630" cy="310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Ovale 98"/>
          <p:cNvSpPr/>
          <p:nvPr/>
        </p:nvSpPr>
        <p:spPr>
          <a:xfrm>
            <a:off x="4323916" y="2590650"/>
            <a:ext cx="105630" cy="310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Rettangolo 99"/>
          <p:cNvSpPr/>
          <p:nvPr/>
        </p:nvSpPr>
        <p:spPr>
          <a:xfrm>
            <a:off x="3978644" y="1827903"/>
            <a:ext cx="125303" cy="204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Rettangolo 100"/>
          <p:cNvSpPr/>
          <p:nvPr/>
        </p:nvSpPr>
        <p:spPr>
          <a:xfrm>
            <a:off x="3852413" y="2325635"/>
            <a:ext cx="125303" cy="204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Rettangolo 101"/>
          <p:cNvSpPr/>
          <p:nvPr/>
        </p:nvSpPr>
        <p:spPr>
          <a:xfrm>
            <a:off x="2483768" y="2815351"/>
            <a:ext cx="125303" cy="204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4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CasellaDiTesto 114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116" name="CasellaDiTesto 115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pic>
        <p:nvPicPr>
          <p:cNvPr id="117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Ovale 118"/>
          <p:cNvSpPr/>
          <p:nvPr/>
        </p:nvSpPr>
        <p:spPr>
          <a:xfrm>
            <a:off x="733813" y="5907368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CasellaDiTesto 119"/>
          <p:cNvSpPr txBox="1"/>
          <p:nvPr/>
        </p:nvSpPr>
        <p:spPr>
          <a:xfrm>
            <a:off x="733813" y="5897844"/>
            <a:ext cx="102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  <a:r>
              <a:rPr lang="it-IT" dirty="0" smtClean="0"/>
              <a:t>    0    1</a:t>
            </a:r>
            <a:endParaRPr lang="it-IT" dirty="0"/>
          </a:p>
        </p:txBody>
      </p:sp>
      <p:sp>
        <p:nvSpPr>
          <p:cNvPr id="121" name="Ovale 120"/>
          <p:cNvSpPr/>
          <p:nvPr/>
        </p:nvSpPr>
        <p:spPr>
          <a:xfrm>
            <a:off x="1066788" y="5907062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2" name="Ovale 121"/>
          <p:cNvSpPr/>
          <p:nvPr/>
        </p:nvSpPr>
        <p:spPr>
          <a:xfrm>
            <a:off x="1409654" y="5907062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Rettangolo 122"/>
          <p:cNvSpPr/>
          <p:nvPr/>
        </p:nvSpPr>
        <p:spPr>
          <a:xfrm>
            <a:off x="1760958" y="5908404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4" name="Rettangolo 123"/>
          <p:cNvSpPr/>
          <p:nvPr/>
        </p:nvSpPr>
        <p:spPr>
          <a:xfrm>
            <a:off x="2070433" y="5908403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Rettangolo 124"/>
          <p:cNvSpPr/>
          <p:nvPr/>
        </p:nvSpPr>
        <p:spPr>
          <a:xfrm>
            <a:off x="2379908" y="5908404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CasellaDiTesto 125"/>
          <p:cNvSpPr txBox="1"/>
          <p:nvPr/>
        </p:nvSpPr>
        <p:spPr>
          <a:xfrm>
            <a:off x="1736439" y="5908564"/>
            <a:ext cx="102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0    1    0</a:t>
            </a:r>
            <a:endParaRPr lang="it-IT" dirty="0"/>
          </a:p>
        </p:txBody>
      </p:sp>
      <p:sp>
        <p:nvSpPr>
          <p:cNvPr id="127" name="Ovale 126"/>
          <p:cNvSpPr/>
          <p:nvPr/>
        </p:nvSpPr>
        <p:spPr>
          <a:xfrm>
            <a:off x="6373483" y="5917741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CasellaDiTesto 127"/>
          <p:cNvSpPr txBox="1"/>
          <p:nvPr/>
        </p:nvSpPr>
        <p:spPr>
          <a:xfrm>
            <a:off x="6373483" y="5908217"/>
            <a:ext cx="102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  <a:r>
              <a:rPr lang="it-IT" dirty="0" smtClean="0"/>
              <a:t>    0    1</a:t>
            </a:r>
            <a:endParaRPr lang="it-IT" dirty="0"/>
          </a:p>
        </p:txBody>
      </p:sp>
      <p:sp>
        <p:nvSpPr>
          <p:cNvPr id="129" name="Ovale 128"/>
          <p:cNvSpPr/>
          <p:nvPr/>
        </p:nvSpPr>
        <p:spPr>
          <a:xfrm>
            <a:off x="6706458" y="5917435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0" name="Ovale 129"/>
          <p:cNvSpPr/>
          <p:nvPr/>
        </p:nvSpPr>
        <p:spPr>
          <a:xfrm>
            <a:off x="7049324" y="5917435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Rettangolo 130"/>
          <p:cNvSpPr/>
          <p:nvPr/>
        </p:nvSpPr>
        <p:spPr>
          <a:xfrm>
            <a:off x="7400628" y="5918777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Rettangolo 131"/>
          <p:cNvSpPr/>
          <p:nvPr/>
        </p:nvSpPr>
        <p:spPr>
          <a:xfrm>
            <a:off x="7710103" y="5918776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Rettangolo 132"/>
          <p:cNvSpPr/>
          <p:nvPr/>
        </p:nvSpPr>
        <p:spPr>
          <a:xfrm>
            <a:off x="8019578" y="5918777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CasellaDiTesto 133"/>
          <p:cNvSpPr txBox="1"/>
          <p:nvPr/>
        </p:nvSpPr>
        <p:spPr>
          <a:xfrm>
            <a:off x="7376109" y="5918937"/>
            <a:ext cx="102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0    1    0</a:t>
            </a:r>
            <a:endParaRPr lang="it-IT" dirty="0"/>
          </a:p>
        </p:txBody>
      </p:sp>
      <p:sp>
        <p:nvSpPr>
          <p:cNvPr id="135" name="Ovale 134"/>
          <p:cNvSpPr/>
          <p:nvPr/>
        </p:nvSpPr>
        <p:spPr>
          <a:xfrm>
            <a:off x="6260317" y="5838223"/>
            <a:ext cx="2280623" cy="50932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7" name="Connettore 1 136"/>
          <p:cNvCxnSpPr>
            <a:stCxn id="61" idx="6"/>
            <a:endCxn id="135" idx="2"/>
          </p:cNvCxnSpPr>
          <p:nvPr/>
        </p:nvCxnSpPr>
        <p:spPr>
          <a:xfrm flipV="1">
            <a:off x="5985120" y="6092883"/>
            <a:ext cx="275197" cy="34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7" descr="MCj042384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251" y="4951437"/>
            <a:ext cx="586928" cy="64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Fumetto 4 55"/>
          <p:cNvSpPr/>
          <p:nvPr/>
        </p:nvSpPr>
        <p:spPr>
          <a:xfrm>
            <a:off x="6374175" y="4422121"/>
            <a:ext cx="819836" cy="503477"/>
          </a:xfrm>
          <a:prstGeom prst="cloudCallout">
            <a:avLst>
              <a:gd name="adj1" fmla="val -33400"/>
              <a:gd name="adj2" fmla="val 778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/>
          <p:cNvSpPr txBox="1"/>
          <p:nvPr/>
        </p:nvSpPr>
        <p:spPr>
          <a:xfrm>
            <a:off x="6374175" y="4490232"/>
            <a:ext cx="7920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b="1" dirty="0" smtClean="0">
                <a:solidFill>
                  <a:srgbClr val="FF0000"/>
                </a:solidFill>
              </a:rPr>
              <a:t>(F)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8" grpId="0"/>
      <p:bldP spid="70" grpId="0"/>
      <p:bldP spid="71" grpId="0"/>
      <p:bldP spid="72" grpId="0"/>
      <p:bldP spid="6" grpId="0" animBg="1"/>
      <p:bldP spid="46" grpId="0"/>
      <p:bldP spid="47" grpId="0"/>
      <p:bldP spid="48" grpId="0"/>
      <p:bldP spid="7" grpId="0" animBg="1"/>
      <p:bldP spid="61" grpId="0" animBg="1"/>
      <p:bldP spid="62" grpId="0"/>
      <p:bldP spid="63" grpId="0" animBg="1"/>
      <p:bldP spid="53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15" grpId="0" animBg="1"/>
      <p:bldP spid="116" grpId="0" animBg="1"/>
      <p:bldP spid="119" grpId="0" animBg="1"/>
      <p:bldP spid="120" grpId="0"/>
      <p:bldP spid="121" grpId="0" animBg="1"/>
      <p:bldP spid="122" grpId="0" animBg="1"/>
      <p:bldP spid="123" grpId="0" animBg="1"/>
      <p:bldP spid="124" grpId="0" animBg="1"/>
      <p:bldP spid="125" grpId="0" animBg="1"/>
      <p:bldP spid="126" grpId="0"/>
      <p:bldP spid="127" grpId="0" animBg="1"/>
      <p:bldP spid="128" grpId="0"/>
      <p:bldP spid="129" grpId="0" animBg="1"/>
      <p:bldP spid="130" grpId="0" animBg="1"/>
      <p:bldP spid="131" grpId="0" animBg="1"/>
      <p:bldP spid="132" grpId="0" animBg="1"/>
      <p:bldP spid="133" grpId="0" animBg="1"/>
      <p:bldP spid="134" grpId="0"/>
      <p:bldP spid="135" grpId="0" animBg="1"/>
      <p:bldP spid="56" grpId="0" animBg="1"/>
      <p:bldP spid="5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AKE: a general </a:t>
            </a:r>
            <a:r>
              <a:rPr lang="it-IT" sz="3600" b="1" dirty="0" err="1" smtClean="0"/>
              <a:t>paradigm</a:t>
            </a:r>
            <a:endParaRPr lang="it-IT" sz="3600" b="1" dirty="0"/>
          </a:p>
        </p:txBody>
      </p:sp>
      <p:pic>
        <p:nvPicPr>
          <p:cNvPr id="5126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pic>
        <p:nvPicPr>
          <p:cNvPr id="19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9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42" y="1360434"/>
            <a:ext cx="936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1981569" y="2035449"/>
            <a:ext cx="5170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Weak</a:t>
            </a:r>
            <a:r>
              <a:rPr lang="it-IT" sz="2800" dirty="0" smtClean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Exchange </a:t>
            </a:r>
            <a:r>
              <a:rPr lang="it-IT" sz="2800" dirty="0" err="1"/>
              <a:t>protocol</a:t>
            </a:r>
            <a:endParaRPr lang="it-IT" sz="28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34429" y="5358120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7257440" y="5335345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36" name="Freccia a destra 35"/>
          <p:cNvSpPr/>
          <p:nvPr/>
        </p:nvSpPr>
        <p:spPr>
          <a:xfrm rot="9345404">
            <a:off x="1624573" y="5029827"/>
            <a:ext cx="1742815" cy="109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a destra 36"/>
          <p:cNvSpPr/>
          <p:nvPr/>
        </p:nvSpPr>
        <p:spPr>
          <a:xfrm rot="1423218">
            <a:off x="5559097" y="5006022"/>
            <a:ext cx="1660466" cy="11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683568" y="2861458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6802146" y="2837074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40" name="Freccia a destra 39"/>
          <p:cNvSpPr/>
          <p:nvPr/>
        </p:nvSpPr>
        <p:spPr>
          <a:xfrm rot="9345404">
            <a:off x="5942578" y="3308980"/>
            <a:ext cx="877983" cy="69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destra 40"/>
          <p:cNvSpPr/>
          <p:nvPr/>
        </p:nvSpPr>
        <p:spPr>
          <a:xfrm rot="1423218">
            <a:off x="1826519" y="3328376"/>
            <a:ext cx="873949" cy="53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a destra 41"/>
          <p:cNvSpPr/>
          <p:nvPr/>
        </p:nvSpPr>
        <p:spPr>
          <a:xfrm rot="9486791">
            <a:off x="1858850" y="2716884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/>
          <p:cNvSpPr/>
          <p:nvPr/>
        </p:nvSpPr>
        <p:spPr>
          <a:xfrm rot="1704345">
            <a:off x="6446440" y="2716882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/>
          <p:cNvSpPr txBox="1"/>
          <p:nvPr/>
        </p:nvSpPr>
        <p:spPr>
          <a:xfrm>
            <a:off x="1678920" y="3601711"/>
            <a:ext cx="608178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Universally-Composable</a:t>
            </a:r>
            <a:r>
              <a:rPr lang="it-IT" sz="2800" dirty="0" smtClean="0"/>
              <a:t> Password-</a:t>
            </a:r>
            <a:r>
              <a:rPr lang="it-IT" sz="2800" dirty="0" err="1" smtClean="0"/>
              <a:t>based</a:t>
            </a:r>
            <a:r>
              <a:rPr lang="it-IT" sz="2800" dirty="0" smtClean="0"/>
              <a:t> </a:t>
            </a:r>
            <a:r>
              <a:rPr lang="it-IT" sz="2800" dirty="0" err="1" smtClean="0"/>
              <a:t>Authenticated</a:t>
            </a:r>
            <a:r>
              <a:rPr lang="it-IT" sz="2800" dirty="0" smtClean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Exchange </a:t>
            </a:r>
            <a:r>
              <a:rPr lang="it-IT" sz="2800" dirty="0" err="1" smtClean="0"/>
              <a:t>protocol</a:t>
            </a:r>
            <a:endParaRPr lang="it-IT" sz="2800" dirty="0" smtClean="0"/>
          </a:p>
          <a:p>
            <a:pPr algn="ctr"/>
            <a:endParaRPr lang="it-IT" sz="800" dirty="0"/>
          </a:p>
        </p:txBody>
      </p:sp>
      <p:sp>
        <p:nvSpPr>
          <p:cNvPr id="47" name="Left Arrow 3"/>
          <p:cNvSpPr>
            <a:spLocks noChangeArrowheads="1"/>
          </p:cNvSpPr>
          <p:nvPr/>
        </p:nvSpPr>
        <p:spPr bwMode="auto">
          <a:xfrm rot="1432380" flipH="1">
            <a:off x="799461" y="3503801"/>
            <a:ext cx="895350" cy="762000"/>
          </a:xfrm>
          <a:prstGeom prst="leftArrow">
            <a:avLst>
              <a:gd name="adj1" fmla="val 50000"/>
              <a:gd name="adj2" fmla="val 34559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anchor="ctr"/>
          <a:lstStyle/>
          <a:p>
            <a:pPr algn="ctr"/>
            <a:endParaRPr lang="en-US" sz="1800"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7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UC Password-</a:t>
            </a:r>
            <a:r>
              <a:rPr lang="it-IT" sz="3600" b="1" dirty="0" err="1" smtClean="0"/>
              <a:t>based</a:t>
            </a:r>
            <a:r>
              <a:rPr lang="it-IT" sz="3600" b="1" dirty="0" smtClean="0"/>
              <a:t> AKE </a:t>
            </a:r>
            <a:r>
              <a:rPr lang="it-IT" sz="3600" b="1" dirty="0" err="1" smtClean="0"/>
              <a:t>protocol</a:t>
            </a:r>
            <a:endParaRPr lang="it-IT" sz="36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3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3" y="1268760"/>
            <a:ext cx="8071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Abdalla, Catalano, </a:t>
            </a:r>
            <a:r>
              <a:rPr lang="it-IT" sz="2400" b="1" dirty="0" err="1" smtClean="0"/>
              <a:t>Chevalier</a:t>
            </a:r>
            <a:r>
              <a:rPr lang="it-IT" sz="2400" b="1" dirty="0" smtClean="0"/>
              <a:t> </a:t>
            </a:r>
            <a:r>
              <a:rPr lang="it-IT" sz="2400" b="1" dirty="0"/>
              <a:t>and </a:t>
            </a:r>
            <a:r>
              <a:rPr lang="it-IT" sz="2400" b="1" dirty="0" err="1" smtClean="0"/>
              <a:t>Pointcheval</a:t>
            </a:r>
            <a:r>
              <a:rPr lang="it-IT" sz="2400" b="1" dirty="0" smtClean="0"/>
              <a:t>:</a:t>
            </a:r>
          </a:p>
          <a:p>
            <a:pPr algn="ctr"/>
            <a:r>
              <a:rPr lang="en-US" sz="2400" b="1" dirty="0" smtClean="0"/>
              <a:t> Efficient </a:t>
            </a:r>
            <a:r>
              <a:rPr lang="en-US" sz="2400" b="1" dirty="0"/>
              <a:t>two-party password-based key exchange protocols in the </a:t>
            </a:r>
            <a:r>
              <a:rPr lang="en-US" sz="2400" b="1" dirty="0" smtClean="0"/>
              <a:t>UC </a:t>
            </a:r>
            <a:r>
              <a:rPr lang="it-IT" sz="2400" b="1" dirty="0" err="1" smtClean="0"/>
              <a:t>framework</a:t>
            </a:r>
            <a:r>
              <a:rPr lang="it-IT" sz="2400" b="1" dirty="0"/>
              <a:t>. </a:t>
            </a:r>
            <a:r>
              <a:rPr lang="it-IT" sz="2400" b="1" dirty="0" smtClean="0"/>
              <a:t>CT-RSA </a:t>
            </a:r>
            <a:r>
              <a:rPr lang="it-IT" sz="2400" b="1" dirty="0"/>
              <a:t>(2008</a:t>
            </a:r>
            <a:r>
              <a:rPr lang="it-IT" sz="2400" b="1" dirty="0" smtClean="0"/>
              <a:t>)</a:t>
            </a:r>
            <a:endParaRPr lang="it-IT" sz="2400" b="1" dirty="0"/>
          </a:p>
        </p:txBody>
      </p:sp>
      <p:sp>
        <p:nvSpPr>
          <p:cNvPr id="29" name="Segnaposto contenut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(</a:t>
            </a:r>
            <a:r>
              <a:rPr lang="it-IT" dirty="0" err="1" smtClean="0"/>
              <a:t>Modified</a:t>
            </a:r>
            <a:r>
              <a:rPr lang="it-IT" dirty="0" smtClean="0"/>
              <a:t>) </a:t>
            </a:r>
            <a:r>
              <a:rPr lang="it-IT" dirty="0" err="1" smtClean="0"/>
              <a:t>Diffie-Hellman</a:t>
            </a:r>
            <a:r>
              <a:rPr lang="it-IT" dirty="0" smtClean="0"/>
              <a:t> </a:t>
            </a:r>
            <a:r>
              <a:rPr lang="it-IT" dirty="0" err="1" smtClean="0"/>
              <a:t>Key</a:t>
            </a:r>
            <a:r>
              <a:rPr lang="it-IT" dirty="0" smtClean="0"/>
              <a:t> Exchange:</a:t>
            </a:r>
          </a:p>
          <a:p>
            <a:r>
              <a:rPr lang="en-US" dirty="0" smtClean="0"/>
              <a:t>No </a:t>
            </a:r>
            <a:r>
              <a:rPr lang="en-US" dirty="0"/>
              <a:t>assumptions on the distribution </a:t>
            </a:r>
            <a:r>
              <a:rPr lang="en-US" dirty="0" smtClean="0"/>
              <a:t>on </a:t>
            </a:r>
            <a:r>
              <a:rPr lang="en-US" dirty="0"/>
              <a:t>the passwords</a:t>
            </a:r>
            <a:endParaRPr lang="it-IT" dirty="0" smtClean="0"/>
          </a:p>
          <a:p>
            <a:r>
              <a:rPr lang="it-IT" dirty="0" err="1" smtClean="0"/>
              <a:t>One</a:t>
            </a:r>
            <a:r>
              <a:rPr lang="it-IT" dirty="0"/>
              <a:t>-</a:t>
            </a:r>
            <a:r>
              <a:rPr lang="it-IT" dirty="0" smtClean="0"/>
              <a:t>flow </a:t>
            </a:r>
            <a:r>
              <a:rPr lang="it-IT" dirty="0" err="1" smtClean="0"/>
              <a:t>encrypted</a:t>
            </a:r>
            <a:endParaRPr lang="it-IT" dirty="0" smtClean="0"/>
          </a:p>
          <a:p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cryptographic</a:t>
            </a:r>
            <a:r>
              <a:rPr lang="it-IT" dirty="0" smtClean="0"/>
              <a:t> </a:t>
            </a:r>
            <a:r>
              <a:rPr lang="it-IT" dirty="0" err="1" smtClean="0"/>
              <a:t>hash</a:t>
            </a:r>
            <a:r>
              <a:rPr lang="it-IT" dirty="0" smtClean="0"/>
              <a:t> </a:t>
            </a:r>
            <a:r>
              <a:rPr lang="it-IT" dirty="0" err="1" smtClean="0"/>
              <a:t>functions</a:t>
            </a:r>
            <a:r>
              <a:rPr lang="it-IT" dirty="0" smtClean="0"/>
              <a:t> to compute secret </a:t>
            </a:r>
            <a:r>
              <a:rPr lang="it-IT" dirty="0" err="1" smtClean="0"/>
              <a:t>key</a:t>
            </a:r>
            <a:r>
              <a:rPr lang="it-IT" dirty="0" smtClean="0"/>
              <a:t> and </a:t>
            </a:r>
            <a:r>
              <a:rPr lang="it-IT" dirty="0" err="1" smtClean="0"/>
              <a:t>provide</a:t>
            </a:r>
            <a:r>
              <a:rPr lang="it-IT" dirty="0" smtClean="0"/>
              <a:t> </a:t>
            </a:r>
            <a:r>
              <a:rPr lang="it-IT" dirty="0" err="1" smtClean="0"/>
              <a:t>authentication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08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 smtClean="0"/>
              <a:t>Forward</a:t>
            </a:r>
            <a:r>
              <a:rPr lang="it-IT" sz="3600" b="1" dirty="0" smtClean="0"/>
              <a:t> security</a:t>
            </a:r>
            <a:endParaRPr lang="it-IT" sz="3600" b="1" dirty="0"/>
          </a:p>
        </p:txBody>
      </p:sp>
      <p:pic>
        <p:nvPicPr>
          <p:cNvPr id="5126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pic>
        <p:nvPicPr>
          <p:cNvPr id="19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9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1981569" y="2035449"/>
            <a:ext cx="5170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Weak</a:t>
            </a:r>
            <a:r>
              <a:rPr lang="it-IT" sz="2800" dirty="0" smtClean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Exchange </a:t>
            </a:r>
            <a:r>
              <a:rPr lang="it-IT" sz="2800" dirty="0" err="1"/>
              <a:t>protocol</a:t>
            </a:r>
            <a:endParaRPr lang="it-IT" sz="28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34429" y="5358120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7257440" y="5335345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36" name="Freccia a destra 35"/>
          <p:cNvSpPr/>
          <p:nvPr/>
        </p:nvSpPr>
        <p:spPr>
          <a:xfrm rot="9345404">
            <a:off x="1624573" y="5029827"/>
            <a:ext cx="1742815" cy="109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a destra 36"/>
          <p:cNvSpPr/>
          <p:nvPr/>
        </p:nvSpPr>
        <p:spPr>
          <a:xfrm rot="1423218">
            <a:off x="5559097" y="5006022"/>
            <a:ext cx="1660466" cy="11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683568" y="2861458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6802146" y="2837074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40" name="Freccia a destra 39"/>
          <p:cNvSpPr/>
          <p:nvPr/>
        </p:nvSpPr>
        <p:spPr>
          <a:xfrm rot="9345404">
            <a:off x="5942578" y="3308980"/>
            <a:ext cx="877983" cy="69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a destra 40"/>
          <p:cNvSpPr/>
          <p:nvPr/>
        </p:nvSpPr>
        <p:spPr>
          <a:xfrm rot="1423218">
            <a:off x="1826519" y="3328376"/>
            <a:ext cx="873949" cy="53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a destra 41"/>
          <p:cNvSpPr/>
          <p:nvPr/>
        </p:nvSpPr>
        <p:spPr>
          <a:xfrm rot="9486791">
            <a:off x="1858850" y="2716884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/>
          <p:cNvSpPr/>
          <p:nvPr/>
        </p:nvSpPr>
        <p:spPr>
          <a:xfrm rot="1704345">
            <a:off x="6446440" y="2716882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/>
          <p:cNvSpPr txBox="1"/>
          <p:nvPr/>
        </p:nvSpPr>
        <p:spPr>
          <a:xfrm>
            <a:off x="1678920" y="3601711"/>
            <a:ext cx="608178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Universally-Composable</a:t>
            </a:r>
            <a:r>
              <a:rPr lang="it-IT" sz="2800" dirty="0" smtClean="0"/>
              <a:t> Password-</a:t>
            </a:r>
            <a:r>
              <a:rPr lang="it-IT" sz="2800" dirty="0" err="1" smtClean="0"/>
              <a:t>based</a:t>
            </a:r>
            <a:r>
              <a:rPr lang="it-IT" sz="2800" dirty="0" smtClean="0"/>
              <a:t> </a:t>
            </a:r>
            <a:r>
              <a:rPr lang="it-IT" sz="2800" dirty="0" err="1" smtClean="0"/>
              <a:t>Authenticated</a:t>
            </a:r>
            <a:r>
              <a:rPr lang="it-IT" sz="2800" dirty="0" smtClean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Exchange </a:t>
            </a:r>
            <a:r>
              <a:rPr lang="it-IT" sz="2800" dirty="0" err="1" smtClean="0"/>
              <a:t>protocol</a:t>
            </a:r>
            <a:endParaRPr lang="it-IT" sz="2800" dirty="0" smtClean="0"/>
          </a:p>
          <a:p>
            <a:pPr algn="ctr"/>
            <a:endParaRPr lang="it-IT" sz="8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848426" y="1170570"/>
            <a:ext cx="540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Setup</a:t>
            </a:r>
            <a:r>
              <a:rPr lang="en-US" sz="2000" dirty="0" smtClean="0"/>
              <a:t>: long shared secret random file </a:t>
            </a:r>
            <a:r>
              <a:rPr lang="en-US" sz="2000" b="1" dirty="0" smtClean="0"/>
              <a:t>F</a:t>
            </a:r>
          </a:p>
        </p:txBody>
      </p:sp>
      <p:pic>
        <p:nvPicPr>
          <p:cNvPr id="27" name="Picture 7" descr="MCj042384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89" y="2832049"/>
            <a:ext cx="586928" cy="64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umetto 4 30"/>
          <p:cNvSpPr/>
          <p:nvPr/>
        </p:nvSpPr>
        <p:spPr>
          <a:xfrm>
            <a:off x="4153448" y="2637207"/>
            <a:ext cx="819836" cy="503477"/>
          </a:xfrm>
          <a:prstGeom prst="cloudCallout">
            <a:avLst>
              <a:gd name="adj1" fmla="val -83669"/>
              <a:gd name="adj2" fmla="val 2413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4153448" y="2705318"/>
            <a:ext cx="7920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b="1" dirty="0" smtClean="0">
                <a:solidFill>
                  <a:srgbClr val="FF0000"/>
                </a:solidFill>
              </a:rPr>
              <a:t>(F)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3" name="Picture 7" descr="MCj042384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25" y="5727452"/>
            <a:ext cx="586928" cy="64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metto 3 2"/>
          <p:cNvSpPr/>
          <p:nvPr/>
        </p:nvSpPr>
        <p:spPr>
          <a:xfrm>
            <a:off x="3544853" y="5292633"/>
            <a:ext cx="881496" cy="500305"/>
          </a:xfrm>
          <a:prstGeom prst="wedgeEllipseCallout">
            <a:avLst>
              <a:gd name="adj1" fmla="val -29599"/>
              <a:gd name="adj2" fmla="val 8566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434429" y="2705318"/>
            <a:ext cx="1783425" cy="649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/>
          <p:cNvSpPr/>
          <p:nvPr/>
        </p:nvSpPr>
        <p:spPr>
          <a:xfrm>
            <a:off x="6566893" y="2721174"/>
            <a:ext cx="1783425" cy="649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1678920" y="3601711"/>
            <a:ext cx="608178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Diffie-Hellman</a:t>
            </a:r>
            <a:r>
              <a:rPr lang="it-IT" sz="2800" dirty="0" smtClean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Exchange </a:t>
            </a:r>
          </a:p>
          <a:p>
            <a:pPr algn="ctr"/>
            <a:r>
              <a:rPr lang="it-IT" sz="2800" dirty="0" err="1" smtClean="0"/>
              <a:t>encrypted</a:t>
            </a:r>
            <a:r>
              <a:rPr lang="it-IT" sz="2800" dirty="0" smtClean="0"/>
              <a:t> with Password</a:t>
            </a:r>
          </a:p>
          <a:p>
            <a:pPr algn="ctr"/>
            <a:endParaRPr lang="it-IT" sz="800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1981569" y="4323285"/>
            <a:ext cx="561476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156765" y="5127287"/>
            <a:ext cx="50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it-IT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8026282" y="5127286"/>
            <a:ext cx="50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it-IT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1" grpId="0" animBg="1"/>
      <p:bldP spid="31" grpId="1" animBg="1"/>
      <p:bldP spid="32" grpId="0"/>
      <p:bldP spid="32" grpId="1"/>
      <p:bldP spid="3" grpId="0" animBg="1"/>
      <p:bldP spid="4" grpId="0" animBg="1"/>
      <p:bldP spid="45" grpId="0" animBg="1"/>
      <p:bldP spid="46" grpId="0" animBg="1"/>
      <p:bldP spid="7" grpId="0"/>
      <p:bldP spid="4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 smtClean="0"/>
              <a:t>Experimental</a:t>
            </a:r>
            <a:r>
              <a:rPr lang="it-IT" sz="3600" b="1" dirty="0" smtClean="0"/>
              <a:t> </a:t>
            </a:r>
            <a:r>
              <a:rPr lang="it-IT" sz="3600" b="1" dirty="0" err="1"/>
              <a:t>r</a:t>
            </a:r>
            <a:r>
              <a:rPr lang="it-IT" sz="3600" b="1" dirty="0" err="1" smtClean="0"/>
              <a:t>esults</a:t>
            </a:r>
            <a:endParaRPr lang="it-IT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1866"/>
            <a:ext cx="6408712" cy="444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8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483768" y="1411866"/>
            <a:ext cx="3528392" cy="360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123728" y="1744286"/>
            <a:ext cx="4248472" cy="360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810745" y="137495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Security </a:t>
            </a:r>
            <a:r>
              <a:rPr lang="it-IT" b="1" dirty="0" err="1" smtClean="0"/>
              <a:t>parameter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24342" y="17120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Leakage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-27118" y="2081352"/>
            <a:ext cx="880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Shared</a:t>
            </a:r>
            <a:r>
              <a:rPr lang="it-IT" b="1" dirty="0" smtClean="0"/>
              <a:t> file </a:t>
            </a:r>
            <a:r>
              <a:rPr lang="it-IT" b="1" dirty="0" err="1" smtClean="0"/>
              <a:t>size</a:t>
            </a:r>
            <a:endParaRPr lang="it-IT" b="1" dirty="0"/>
          </a:p>
        </p:txBody>
      </p:sp>
      <p:sp>
        <p:nvSpPr>
          <p:cNvPr id="13" name="Rettangolo 12"/>
          <p:cNvSpPr/>
          <p:nvPr/>
        </p:nvSpPr>
        <p:spPr>
          <a:xfrm>
            <a:off x="853799" y="2112112"/>
            <a:ext cx="621857" cy="3557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628056" y="2112112"/>
            <a:ext cx="621857" cy="3557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247964" y="2112112"/>
            <a:ext cx="756084" cy="3557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7068228" y="2635350"/>
            <a:ext cx="184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t</a:t>
            </a:r>
            <a:r>
              <a:rPr lang="it-IT" b="1" dirty="0" smtClean="0"/>
              <a:t> = </a:t>
            </a:r>
            <a:r>
              <a:rPr lang="it-IT" b="1" dirty="0" err="1" smtClean="0"/>
              <a:t>number</a:t>
            </a:r>
            <a:r>
              <a:rPr lang="it-IT" b="1" dirty="0" smtClean="0"/>
              <a:t> of </a:t>
            </a:r>
            <a:r>
              <a:rPr lang="it-IT" b="1" dirty="0" err="1" smtClean="0"/>
              <a:t>indexes</a:t>
            </a:r>
            <a:endParaRPr lang="it-IT" b="1" dirty="0"/>
          </a:p>
        </p:txBody>
      </p:sp>
      <p:sp>
        <p:nvSpPr>
          <p:cNvPr id="17" name="Rettangolo 16"/>
          <p:cNvSpPr/>
          <p:nvPr/>
        </p:nvSpPr>
        <p:spPr>
          <a:xfrm>
            <a:off x="2409156" y="2112112"/>
            <a:ext cx="1694792" cy="3557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164764" y="2112111"/>
            <a:ext cx="1783500" cy="3557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107505" y="5745352"/>
            <a:ext cx="883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running </a:t>
            </a:r>
            <a:r>
              <a:rPr lang="en-US" b="1" dirty="0" smtClean="0"/>
              <a:t>time evaluated </a:t>
            </a:r>
            <a:r>
              <a:rPr lang="en-US" b="1" dirty="0"/>
              <a:t>experimentally on </a:t>
            </a:r>
            <a:r>
              <a:rPr lang="en-US" b="1" dirty="0" smtClean="0"/>
              <a:t>an Intel(R</a:t>
            </a:r>
            <a:r>
              <a:rPr lang="en-US" b="1" dirty="0"/>
              <a:t>) Core(TM) i5-2410M CPU @ 2.30GHz, with 4GB of RAM, </a:t>
            </a:r>
            <a:r>
              <a:rPr lang="en-US" b="1" dirty="0" smtClean="0"/>
              <a:t>under the </a:t>
            </a:r>
            <a:r>
              <a:rPr lang="en-US" b="1" dirty="0"/>
              <a:t>64-bits version of Ubuntu 11.04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8899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5" grpId="0"/>
      <p:bldP spid="11" grpId="0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7" grpId="0" animBg="1"/>
      <p:bldP spid="18" grpId="0" animBg="1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 smtClean="0"/>
              <a:t>Number</a:t>
            </a:r>
            <a:r>
              <a:rPr lang="it-IT" sz="3600" b="1" dirty="0" smtClean="0"/>
              <a:t> of </a:t>
            </a:r>
            <a:r>
              <a:rPr lang="it-IT" sz="3600" b="1" dirty="0" err="1" smtClean="0"/>
              <a:t>indexes</a:t>
            </a:r>
            <a:endParaRPr lang="it-IT" sz="3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6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2" y="1484784"/>
            <a:ext cx="828763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PAKE </a:t>
            </a:r>
            <a:r>
              <a:rPr lang="it-IT" sz="3600" b="1" dirty="0" err="1" smtClean="0"/>
              <a:t>protocol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running</a:t>
            </a:r>
            <a:r>
              <a:rPr lang="it-IT" sz="3600" b="1" dirty="0" smtClean="0"/>
              <a:t> time</a:t>
            </a:r>
            <a:endParaRPr lang="it-IT" sz="36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7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8091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WKE </a:t>
            </a:r>
            <a:r>
              <a:rPr lang="it-IT" sz="3600" b="1" dirty="0" err="1" smtClean="0"/>
              <a:t>protocol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running</a:t>
            </a:r>
            <a:r>
              <a:rPr lang="it-IT" sz="3600" b="1" dirty="0" smtClean="0"/>
              <a:t> time</a:t>
            </a:r>
            <a:endParaRPr lang="it-IT" sz="36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7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pic>
        <p:nvPicPr>
          <p:cNvPr id="9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484784"/>
            <a:ext cx="8280919" cy="4608512"/>
          </a:xfrm>
        </p:spPr>
      </p:pic>
    </p:spTree>
    <p:extLst>
      <p:ext uri="{BB962C8B-B14F-4D97-AF65-F5344CB8AC3E}">
        <p14:creationId xmlns:p14="http://schemas.microsoft.com/office/powerpoint/2010/main" val="38672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6600" b="1" dirty="0" err="1" smtClean="0"/>
              <a:t>Thank</a:t>
            </a:r>
            <a:r>
              <a:rPr lang="it-IT" sz="6600" b="1" dirty="0" smtClean="0"/>
              <a:t> </a:t>
            </a:r>
            <a:r>
              <a:rPr lang="it-IT" sz="6600" b="1" dirty="0" err="1" smtClean="0"/>
              <a:t>you</a:t>
            </a:r>
            <a:r>
              <a:rPr lang="it-IT" sz="6600" b="1" dirty="0" smtClean="0"/>
              <a:t>!</a:t>
            </a:r>
            <a:endParaRPr lang="it-IT" sz="6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Main idea of this line of research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To achieve security one assumes that </a:t>
            </a:r>
          </a:p>
          <a:p>
            <a:pPr algn="ctr">
              <a:buNone/>
            </a:pPr>
            <a:r>
              <a:rPr lang="en-US" dirty="0" smtClean="0"/>
              <a:t>the power of the adversary </a:t>
            </a:r>
          </a:p>
          <a:p>
            <a:pPr algn="ctr">
              <a:buNone/>
            </a:pPr>
            <a:r>
              <a:rPr lang="en-US" dirty="0" smtClean="0"/>
              <a:t>during the “physical attack” is </a:t>
            </a:r>
          </a:p>
          <a:p>
            <a:pPr algn="ctr">
              <a:buNone/>
            </a:pPr>
            <a:r>
              <a:rPr lang="en-US" b="1" dirty="0" smtClean="0"/>
              <a:t>“limited in some way”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Up Arrow Callout 4"/>
          <p:cNvSpPr/>
          <p:nvPr/>
        </p:nvSpPr>
        <p:spPr>
          <a:xfrm>
            <a:off x="990600" y="3356992"/>
            <a:ext cx="7162800" cy="2514599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/>
              <a:t>this should be justified by some physical characteristics of the device</a:t>
            </a:r>
            <a:endParaRPr lang="en-US" sz="29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9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Outline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it-IT" dirty="0" smtClean="0"/>
          </a:p>
          <a:p>
            <a:pPr marL="914400" lvl="1" indent="-514350">
              <a:buFont typeface="+mj-lt"/>
              <a:buAutoNum type="arabicPeriod"/>
            </a:pPr>
            <a:r>
              <a:rPr lang="it-IT" sz="3200" dirty="0" err="1" smtClean="0"/>
              <a:t>Introduction</a:t>
            </a:r>
            <a:r>
              <a:rPr lang="it-IT" sz="3200" dirty="0" smtClean="0"/>
              <a:t> and </a:t>
            </a:r>
            <a:r>
              <a:rPr lang="it-IT" sz="3200" dirty="0" err="1" smtClean="0"/>
              <a:t>Motivations</a:t>
            </a:r>
            <a:endParaRPr lang="it-IT" sz="32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it-IT" sz="3200" dirty="0" err="1" smtClean="0"/>
              <a:t>Leakage-Resilient</a:t>
            </a:r>
            <a:r>
              <a:rPr lang="it-IT" sz="3200" dirty="0" smtClean="0"/>
              <a:t> Storage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3200" dirty="0" err="1" smtClean="0"/>
              <a:t>Authenticated</a:t>
            </a:r>
            <a:r>
              <a:rPr lang="it-IT" sz="3200" dirty="0" smtClean="0"/>
              <a:t> </a:t>
            </a:r>
            <a:r>
              <a:rPr lang="it-IT" sz="3200" dirty="0" err="1" smtClean="0"/>
              <a:t>Key</a:t>
            </a:r>
            <a:r>
              <a:rPr lang="it-IT" sz="3200" dirty="0" smtClean="0"/>
              <a:t> Exchange </a:t>
            </a:r>
            <a:r>
              <a:rPr lang="it-IT" sz="3200" dirty="0" err="1" smtClean="0"/>
              <a:t>protocol</a:t>
            </a:r>
            <a:r>
              <a:rPr lang="it-IT" sz="3200" dirty="0" smtClean="0"/>
              <a:t> in the </a:t>
            </a:r>
            <a:r>
              <a:rPr lang="it-IT" sz="3200" dirty="0" err="1" smtClean="0"/>
              <a:t>Bounded-Retrieval</a:t>
            </a:r>
            <a:r>
              <a:rPr lang="it-IT" sz="3200" dirty="0" smtClean="0"/>
              <a:t> Model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130764" y="2204864"/>
            <a:ext cx="720080" cy="57606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8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libri" pitchFamily="34" charset="0"/>
              </a:rPr>
              <a:t>Security 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definition</a:t>
            </a:r>
            <a:endParaRPr lang="en-US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187450" y="1268413"/>
            <a:ext cx="1198563" cy="4000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>
                <a:effectLst/>
                <a:latin typeface="Calibri" pitchFamily="34" charset="0"/>
              </a:rPr>
              <a:t>adversary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6588125" y="1268413"/>
            <a:ext cx="825500" cy="4000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effectLst/>
                <a:latin typeface="Calibri" pitchFamily="34" charset="0"/>
              </a:rPr>
              <a:t>oracle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79388" y="2420938"/>
            <a:ext cx="2808287" cy="400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effectLst/>
                <a:latin typeface="Calibri" pitchFamily="34" charset="0"/>
              </a:rPr>
              <a:t>chooses</a:t>
            </a:r>
            <a:r>
              <a:rPr lang="en-US" sz="2000">
                <a:solidFill>
                  <a:schemeClr val="accent2"/>
                </a:solidFill>
                <a:effectLst/>
                <a:latin typeface="Calibri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effectLst/>
                <a:latin typeface="Calibri" pitchFamily="34" charset="0"/>
              </a:rPr>
              <a:t>m</a:t>
            </a:r>
            <a:r>
              <a:rPr lang="en-US" sz="2000" b="1" baseline="-25000">
                <a:solidFill>
                  <a:srgbClr val="FF0000"/>
                </a:solidFill>
                <a:effectLst/>
                <a:latin typeface="Calibri" pitchFamily="34" charset="0"/>
              </a:rPr>
              <a:t>0</a:t>
            </a:r>
            <a:r>
              <a:rPr lang="en-US" sz="2000" b="1">
                <a:solidFill>
                  <a:srgbClr val="FF0000"/>
                </a:solidFill>
                <a:effectLst/>
                <a:latin typeface="Calibri" pitchFamily="34" charset="0"/>
              </a:rPr>
              <a:t>,m</a:t>
            </a:r>
            <a:r>
              <a:rPr lang="en-US" sz="2000" b="1" baseline="-25000">
                <a:solidFill>
                  <a:srgbClr val="FF0000"/>
                </a:solidFill>
                <a:effectLst/>
                <a:latin typeface="Calibri" pitchFamily="34" charset="0"/>
              </a:rPr>
              <a:t>1 </a:t>
            </a:r>
            <a:r>
              <a:rPr lang="en-US" sz="2000" b="1">
                <a:solidFill>
                  <a:srgbClr val="FF0000"/>
                </a:solidFill>
                <a:effectLst/>
                <a:latin typeface="Calibri" pitchFamily="34" charset="0"/>
              </a:rPr>
              <a:t>є {0,1}</a:t>
            </a:r>
            <a:r>
              <a:rPr lang="en-US" sz="2000" b="1" baseline="30000">
                <a:solidFill>
                  <a:srgbClr val="FF0000"/>
                </a:solidFill>
                <a:effectLst/>
                <a:latin typeface="Times New Roman" pitchFamily="18" charset="0"/>
              </a:rPr>
              <a:t>α</a:t>
            </a:r>
            <a:endParaRPr lang="en-US" sz="2000" b="1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276600" y="2420938"/>
            <a:ext cx="2286000" cy="400050"/>
            <a:chOff x="2112" y="2423"/>
            <a:chExt cx="1440" cy="252"/>
          </a:xfrm>
        </p:grpSpPr>
        <p:sp>
          <p:nvSpPr>
            <p:cNvPr id="40968" name="Line 9"/>
            <p:cNvSpPr>
              <a:spLocks noChangeShapeType="1"/>
            </p:cNvSpPr>
            <p:nvPr/>
          </p:nvSpPr>
          <p:spPr bwMode="auto">
            <a:xfrm>
              <a:off x="2112" y="2544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969" name="Text Box 11"/>
            <p:cNvSpPr txBox="1">
              <a:spLocks noChangeArrowheads="1"/>
            </p:cNvSpPr>
            <p:nvPr/>
          </p:nvSpPr>
          <p:spPr bwMode="auto">
            <a:xfrm>
              <a:off x="2543" y="2423"/>
              <a:ext cx="525" cy="25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000" b="1">
                  <a:solidFill>
                    <a:srgbClr val="FF0000"/>
                  </a:solidFill>
                  <a:effectLst/>
                  <a:latin typeface="Calibri" pitchFamily="34" charset="0"/>
                </a:rPr>
                <a:t>m</a:t>
              </a:r>
              <a:r>
                <a:rPr lang="en-US" sz="2000" b="1" baseline="-25000">
                  <a:solidFill>
                    <a:srgbClr val="FF0000"/>
                  </a:solidFill>
                  <a:effectLst/>
                  <a:latin typeface="Calibri" pitchFamily="34" charset="0"/>
                </a:rPr>
                <a:t>0</a:t>
              </a:r>
              <a:r>
                <a:rPr lang="en-US" sz="2000" b="1">
                  <a:solidFill>
                    <a:srgbClr val="FF0000"/>
                  </a:solidFill>
                  <a:effectLst/>
                  <a:latin typeface="Calibri" pitchFamily="34" charset="0"/>
                </a:rPr>
                <a:t>,m</a:t>
              </a:r>
              <a:r>
                <a:rPr lang="en-US" sz="2000" b="1" baseline="-25000">
                  <a:solidFill>
                    <a:srgbClr val="FF0000"/>
                  </a:solidFill>
                  <a:effectLst/>
                  <a:latin typeface="Calibri" pitchFamily="34" charset="0"/>
                </a:rPr>
                <a:t>1</a:t>
              </a:r>
            </a:p>
          </p:txBody>
        </p:sp>
      </p:grp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795963" y="2349500"/>
            <a:ext cx="3200400" cy="704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000">
                <a:effectLst/>
                <a:latin typeface="Calibri" pitchFamily="34" charset="0"/>
              </a:rPr>
              <a:t>chooses a random </a:t>
            </a:r>
            <a:r>
              <a:rPr lang="en-US" sz="2000" b="1">
                <a:solidFill>
                  <a:srgbClr val="FF0000"/>
                </a:solidFill>
                <a:effectLst/>
                <a:latin typeface="Calibri" pitchFamily="34" charset="0"/>
              </a:rPr>
              <a:t>b = 0,1</a:t>
            </a:r>
          </a:p>
          <a:p>
            <a:pPr>
              <a:buFontTx/>
              <a:buAutoNum type="arabicPeriod"/>
            </a:pPr>
            <a:r>
              <a:rPr lang="en-US" sz="2000">
                <a:effectLst/>
                <a:latin typeface="Calibri" pitchFamily="34" charset="0"/>
              </a:rPr>
              <a:t>calculates </a:t>
            </a:r>
            <a:r>
              <a:rPr lang="en-US" sz="2000" b="1">
                <a:solidFill>
                  <a:srgbClr val="FF0000"/>
                </a:solidFill>
                <a:effectLst/>
                <a:latin typeface="Times New Roman" pitchFamily="18" charset="0"/>
              </a:rPr>
              <a:t>τ </a:t>
            </a:r>
            <a:r>
              <a:rPr lang="en-US" sz="2000" b="1">
                <a:solidFill>
                  <a:srgbClr val="FF0000"/>
                </a:solidFill>
                <a:effectLst/>
                <a:latin typeface="Calibri" pitchFamily="34" charset="0"/>
              </a:rPr>
              <a:t>:= Enc(m</a:t>
            </a:r>
            <a:r>
              <a:rPr lang="en-US" sz="2000" b="1" baseline="-25000">
                <a:solidFill>
                  <a:srgbClr val="FF0000"/>
                </a:solidFill>
                <a:effectLst/>
                <a:latin typeface="Calibri" pitchFamily="34" charset="0"/>
              </a:rPr>
              <a:t>b</a:t>
            </a:r>
            <a:r>
              <a:rPr lang="en-US" sz="2000" b="1">
                <a:solidFill>
                  <a:srgbClr val="FF0000"/>
                </a:solidFill>
                <a:effectLst/>
                <a:latin typeface="Calibri" pitchFamily="34" charset="0"/>
              </a:rPr>
              <a:t>)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468313" y="4292600"/>
            <a:ext cx="1828800" cy="400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>
                <a:effectLst/>
                <a:latin typeface="Calibri" pitchFamily="34" charset="0"/>
              </a:rPr>
              <a:t>outputs </a:t>
            </a:r>
            <a:r>
              <a:rPr lang="en-US" sz="2000" b="1">
                <a:solidFill>
                  <a:srgbClr val="FF0000"/>
                </a:solidFill>
                <a:effectLst/>
                <a:latin typeface="Calibri" pitchFamily="34" charset="0"/>
              </a:rPr>
              <a:t>b’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179388" y="5013325"/>
            <a:ext cx="8785225" cy="1335088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effectLst/>
                <a:latin typeface="Calibri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libri" pitchFamily="34" charset="0"/>
              </a:rPr>
              <a:t>Enc,Dec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itchFamily="34" charset="0"/>
              </a:rPr>
              <a:t>)</a:t>
            </a:r>
            <a:r>
              <a:rPr lang="en-US" sz="2400" b="1" dirty="0">
                <a:solidFill>
                  <a:schemeClr val="accent2"/>
                </a:solidFill>
                <a:effectLst/>
                <a:latin typeface="Calibri" pitchFamily="34" charset="0"/>
              </a:rPr>
              <a:t> </a:t>
            </a:r>
            <a:r>
              <a:rPr lang="en-US" sz="2400" b="1" dirty="0">
                <a:effectLst/>
                <a:latin typeface="Calibri" pitchFamily="34" charset="0"/>
              </a:rPr>
              <a:t>is</a:t>
            </a:r>
            <a:r>
              <a:rPr lang="en-US" sz="2400" b="1" dirty="0">
                <a:solidFill>
                  <a:schemeClr val="accent2"/>
                </a:solidFill>
                <a:effectLst/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itchFamily="34" charset="0"/>
              </a:rPr>
              <a:t>(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Γ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itchFamily="34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λ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itchFamily="34" charset="0"/>
              </a:rPr>
              <a:t>t,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ε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itchFamily="34" charset="0"/>
              </a:rPr>
              <a:t>)-secure</a:t>
            </a:r>
            <a:endParaRPr lang="en-US" sz="2400" b="1" dirty="0">
              <a:solidFill>
                <a:schemeClr val="accent2"/>
              </a:solidFill>
              <a:effectLst/>
              <a:latin typeface="Calibri" pitchFamily="34" charset="0"/>
            </a:endParaRPr>
          </a:p>
          <a:p>
            <a:pPr algn="ctr"/>
            <a:r>
              <a:rPr lang="en-US" sz="2400" b="1" dirty="0">
                <a:effectLst/>
                <a:latin typeface="Calibri" pitchFamily="34" charset="0"/>
              </a:rPr>
              <a:t>if no adversary wins the game</a:t>
            </a:r>
          </a:p>
          <a:p>
            <a:pPr algn="ctr"/>
            <a:r>
              <a:rPr lang="en-US" sz="2400" b="1" dirty="0">
                <a:effectLst/>
                <a:latin typeface="Calibri" pitchFamily="34" charset="0"/>
              </a:rPr>
              <a:t>with probability greater than</a:t>
            </a:r>
            <a:r>
              <a:rPr lang="en-US" sz="2400" b="1" dirty="0">
                <a:solidFill>
                  <a:schemeClr val="accent2"/>
                </a:solidFill>
                <a:effectLst/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itchFamily="34" charset="0"/>
              </a:rPr>
              <a:t>1/2 +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ε</a:t>
            </a:r>
            <a:endParaRPr lang="en-US" sz="2400" b="1" dirty="0"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81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052513"/>
            <a:ext cx="136683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MCj0423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927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2987675" y="1125538"/>
            <a:ext cx="295275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effectLst/>
                <a:latin typeface="Calibri" pitchFamily="34" charset="0"/>
              </a:rPr>
              <a:t>Enc : {0,1}</a:t>
            </a:r>
            <a:r>
              <a:rPr lang="en-US" sz="2000" b="1" baseline="30000">
                <a:effectLst/>
                <a:latin typeface="Times New Roman" pitchFamily="18" charset="0"/>
              </a:rPr>
              <a:t>α</a:t>
            </a:r>
            <a:r>
              <a:rPr lang="en-US" sz="1800" b="1">
                <a:effectLst/>
              </a:rPr>
              <a:t> </a:t>
            </a:r>
            <a:r>
              <a:rPr lang="en-US" sz="2000" b="1">
                <a:effectLst/>
                <a:latin typeface="Calibri" pitchFamily="34" charset="0"/>
                <a:cs typeface="Arial" charset="0"/>
              </a:rPr>
              <a:t>→ </a:t>
            </a:r>
            <a:r>
              <a:rPr lang="en-US" sz="2000" b="1">
                <a:effectLst/>
                <a:latin typeface="Calibri" pitchFamily="34" charset="0"/>
              </a:rPr>
              <a:t>{0,1}</a:t>
            </a:r>
            <a:r>
              <a:rPr lang="en-US" sz="2000" b="1" baseline="30000">
                <a:effectLst/>
                <a:latin typeface="Times New Roman" pitchFamily="18" charset="0"/>
              </a:rPr>
              <a:t>β</a:t>
            </a:r>
            <a:endParaRPr lang="en-US" sz="2000" b="1" baseline="30000">
              <a:effectLst/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effectLst/>
                <a:latin typeface="Calibri" pitchFamily="34" charset="0"/>
              </a:rPr>
              <a:t>Dec : {0,1}</a:t>
            </a:r>
            <a:r>
              <a:rPr lang="en-US" sz="2000" b="1" baseline="30000">
                <a:effectLst/>
                <a:latin typeface="Times New Roman" pitchFamily="18" charset="0"/>
              </a:rPr>
              <a:t>β</a:t>
            </a:r>
            <a:r>
              <a:rPr lang="en-US" sz="2000" b="1">
                <a:effectLst/>
                <a:latin typeface="Calibri" pitchFamily="34" charset="0"/>
              </a:rPr>
              <a:t> </a:t>
            </a:r>
            <a:r>
              <a:rPr lang="en-US" sz="2000" b="1">
                <a:effectLst/>
              </a:rPr>
              <a:t>→</a:t>
            </a:r>
            <a:r>
              <a:rPr lang="en-US" sz="2000" b="1">
                <a:effectLst/>
                <a:latin typeface="Calibri" pitchFamily="34" charset="0"/>
              </a:rPr>
              <a:t> {0,1}</a:t>
            </a:r>
            <a:r>
              <a:rPr lang="en-US" sz="2000" b="1" baseline="30000">
                <a:effectLst/>
                <a:latin typeface="Times New Roman" pitchFamily="18" charset="0"/>
              </a:rPr>
              <a:t>α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79388" y="3213100"/>
            <a:ext cx="3456508" cy="83099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effectLst/>
                <a:latin typeface="Calibri" pitchFamily="34" charset="0"/>
              </a:rPr>
              <a:t>for</a:t>
            </a:r>
            <a:r>
              <a:rPr lang="en-US" sz="2000" dirty="0">
                <a:solidFill>
                  <a:schemeClr val="accent2"/>
                </a:solidFill>
                <a:effectLst/>
                <a:latin typeface="Calibri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Calibri" pitchFamily="34" charset="0"/>
              </a:rPr>
              <a:t>i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Calibri" pitchFamily="34" charset="0"/>
              </a:rPr>
              <a:t> = 1,...,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t</a:t>
            </a:r>
            <a:r>
              <a:rPr lang="en-US" sz="2000" b="1" i="1" dirty="0" smtClean="0">
                <a:effectLst/>
                <a:latin typeface="Calibri" pitchFamily="34" charset="0"/>
              </a:rPr>
              <a:t>,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chooses</a:t>
            </a: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endParaRPr lang="en-US" sz="2000" b="1" i="1" dirty="0">
              <a:solidFill>
                <a:srgbClr val="FF0000"/>
              </a:solidFill>
              <a:effectLst/>
              <a:latin typeface="Calibri" pitchFamily="34" charset="0"/>
            </a:endParaRPr>
          </a:p>
          <a:p>
            <a:pPr algn="ctr"/>
            <a:r>
              <a:rPr lang="el-GR" sz="2000" b="1" dirty="0" smtClean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en-US" sz="2000" b="1" baseline="-25000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i</a:t>
            </a:r>
            <a:r>
              <a:rPr lang="en-US" sz="2000" b="1" baseline="-250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itchFamily="34" charset="0"/>
              </a:rPr>
              <a:t>: {0,1}</a:t>
            </a:r>
            <a:r>
              <a:rPr lang="en-US" sz="2400" b="1" baseline="30000" dirty="0">
                <a:solidFill>
                  <a:srgbClr val="FF0000"/>
                </a:solidFill>
                <a:effectLst/>
                <a:latin typeface="Times New Roman" pitchFamily="18" charset="0"/>
              </a:rPr>
              <a:t>β</a:t>
            </a:r>
            <a:r>
              <a:rPr lang="en-US" sz="2000" b="1" baseline="3000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/>
                <a:cs typeface="Arial" charset="0"/>
              </a:rPr>
              <a:t>→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itchFamily="34" charset="0"/>
              </a:rPr>
              <a:t>{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0,1}</a:t>
            </a:r>
            <a:r>
              <a:rPr lang="el-GR" sz="2800" b="1" baseline="300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λ</a:t>
            </a:r>
            <a:r>
              <a:rPr lang="en-US" b="1" baseline="30000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i</a:t>
            </a:r>
            <a:r>
              <a:rPr lang="en-US" sz="1200" b="1" baseline="300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effectLst/>
              </a:rPr>
              <a:t>є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Γ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795963" y="3429000"/>
            <a:ext cx="3168650" cy="400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dirty="0">
                <a:effectLst/>
                <a:latin typeface="Calibri" pitchFamily="34" charset="0"/>
              </a:rPr>
              <a:t>calculates </a:t>
            </a:r>
            <a:r>
              <a:rPr lang="el-GR" sz="2000" b="1" dirty="0" smtClean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en-US" sz="2000" b="1" baseline="-25000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τ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itchFamily="34" charset="0"/>
              </a:rPr>
              <a:t>)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779838" y="3860800"/>
            <a:ext cx="1943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4787900" y="3644900"/>
            <a:ext cx="792163" cy="4000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sz="2000" b="1" dirty="0" smtClean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en-US" sz="2000" b="1" baseline="-25000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τ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itchFamily="34" charset="0"/>
              </a:rPr>
              <a:t>)</a:t>
            </a:r>
          </a:p>
        </p:txBody>
      </p:sp>
      <p:sp>
        <p:nvSpPr>
          <p:cNvPr id="41004" name="Line 44"/>
          <p:cNvSpPr>
            <a:spLocks noChangeShapeType="1"/>
          </p:cNvSpPr>
          <p:nvPr/>
        </p:nvSpPr>
        <p:spPr bwMode="auto">
          <a:xfrm>
            <a:off x="3779838" y="3429000"/>
            <a:ext cx="1871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924300" y="3213100"/>
            <a:ext cx="792163" cy="4000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sz="2000" b="1" dirty="0" smtClean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en-US" sz="2000" b="1" baseline="-25000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i</a:t>
            </a:r>
            <a:endParaRPr lang="en-US" sz="2000" b="1" dirty="0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41006" name="AutoShape 46"/>
          <p:cNvSpPr>
            <a:spLocks noChangeArrowheads="1"/>
          </p:cNvSpPr>
          <p:nvPr/>
        </p:nvSpPr>
        <p:spPr bwMode="auto">
          <a:xfrm>
            <a:off x="3132138" y="4365625"/>
            <a:ext cx="2376487" cy="431800"/>
          </a:xfrm>
          <a:prstGeom prst="wedgeRectCallout">
            <a:avLst>
              <a:gd name="adj1" fmla="val -100704"/>
              <a:gd name="adj2" fmla="val -11028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>
                <a:effectLst/>
                <a:latin typeface="Calibri" pitchFamily="34" charset="0"/>
              </a:rPr>
              <a:t>wins if</a:t>
            </a:r>
            <a:r>
              <a:rPr lang="en-US" sz="2000">
                <a:solidFill>
                  <a:schemeClr val="accent2"/>
                </a:solidFill>
                <a:effectLst/>
                <a:latin typeface="Calibri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effectLst/>
                <a:latin typeface="Calibri" pitchFamily="34" charset="0"/>
              </a:rPr>
              <a:t>b’ = b</a:t>
            </a:r>
          </a:p>
        </p:txBody>
      </p:sp>
      <p:sp>
        <p:nvSpPr>
          <p:cNvPr id="41013" name="AutoShape 53"/>
          <p:cNvSpPr>
            <a:spLocks noChangeArrowheads="1"/>
          </p:cNvSpPr>
          <p:nvPr/>
        </p:nvSpPr>
        <p:spPr bwMode="auto">
          <a:xfrm>
            <a:off x="7451725" y="5516563"/>
            <a:ext cx="1441450" cy="360362"/>
          </a:xfrm>
          <a:prstGeom prst="wedgeRoundRectCallout">
            <a:avLst>
              <a:gd name="adj1" fmla="val -73569"/>
              <a:gd name="adj2" fmla="val 83481"/>
              <a:gd name="adj3" fmla="val 16667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 b="1">
                <a:effectLst/>
                <a:latin typeface="Calibri" pitchFamily="34" charset="0"/>
              </a:rPr>
              <a:t>advantage</a:t>
            </a:r>
          </a:p>
        </p:txBody>
      </p:sp>
      <p:sp>
        <p:nvSpPr>
          <p:cNvPr id="41014" name="Oval 54"/>
          <p:cNvSpPr>
            <a:spLocks noChangeArrowheads="1"/>
          </p:cNvSpPr>
          <p:nvPr/>
        </p:nvSpPr>
        <p:spPr bwMode="auto">
          <a:xfrm>
            <a:off x="6659563" y="5876925"/>
            <a:ext cx="431800" cy="431800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8" name="Segnaposto contenut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80" grpId="0" animBg="1"/>
      <p:bldP spid="54282" grpId="0" animBg="1"/>
      <p:bldP spid="54284" grpId="0" animBg="1"/>
      <p:bldP spid="54288" grpId="0" animBg="1"/>
      <p:bldP spid="54290" grpId="0" animBg="1"/>
      <p:bldP spid="40986" grpId="0" animBg="1"/>
      <p:bldP spid="3" grpId="0" animBg="1"/>
      <p:bldP spid="4" grpId="0" animBg="1"/>
      <p:bldP spid="58383" grpId="0" animBg="1"/>
      <p:bldP spid="58384" grpId="0" animBg="1"/>
      <p:bldP spid="41004" grpId="0" animBg="1"/>
      <p:bldP spid="5" grpId="0" animBg="1"/>
      <p:bldP spid="41006" grpId="0" animBg="1"/>
      <p:bldP spid="41013" grpId="0" animBg="1"/>
      <p:bldP spid="410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ctrTitle" idx="4294967295"/>
          </p:nvPr>
        </p:nvSpPr>
        <p:spPr>
          <a:xfrm>
            <a:off x="539750" y="404813"/>
            <a:ext cx="7704138" cy="11525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Lemma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692275" y="1268413"/>
            <a:ext cx="5616575" cy="4176712"/>
          </a:xfrm>
          <a:prstGeom prst="rect">
            <a:avLst/>
          </a:prstGeom>
        </p:spPr>
        <p:txBody>
          <a:bodyPr tIns="0"/>
          <a:lstStyle>
            <a:lvl1pPr marL="269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effectLst/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30363"/>
            <a:ext cx="8713787" cy="3598862"/>
          </a:xfr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For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any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Γ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l-GR" sz="2800" b="1" dirty="0" smtClean="0">
                <a:solidFill>
                  <a:schemeClr val="tx1"/>
                </a:solidFill>
                <a:latin typeface="Calibri" pitchFamily="34" charset="0"/>
              </a:rPr>
              <a:t>λ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t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ε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,</a:t>
            </a:r>
          </a:p>
          <a:p>
            <a:pPr>
              <a:buFontTx/>
              <a:buNone/>
            </a:pP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if an encoding scheme is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Γ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l-GR" sz="2800" b="1" dirty="0" smtClean="0">
                <a:solidFill>
                  <a:schemeClr val="tx1"/>
                </a:solidFill>
                <a:latin typeface="Calibri" pitchFamily="34" charset="0"/>
              </a:rPr>
              <a:t>λ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t, 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ε</a:t>
            </a:r>
            <a:r>
              <a:rPr lang="en-US" b="1" i="1" dirty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-secure for </a:t>
            </a:r>
          </a:p>
          <a:p>
            <a:pPr>
              <a:buFontTx/>
              <a:buNone/>
            </a:pP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then it is also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Γ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l-GR" sz="2800" b="1" dirty="0" smtClean="0">
                <a:solidFill>
                  <a:schemeClr val="tx1"/>
                </a:solidFill>
                <a:latin typeface="Calibri" pitchFamily="34" charset="0"/>
              </a:rPr>
              <a:t>λ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t, 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ε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</a:rPr>
              <a:t>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</a:rPr>
              <a:t>α</a:t>
            </a:r>
            <a:r>
              <a:rPr lang="en-US" b="1" i="1" baseline="30000" dirty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-secure for </a:t>
            </a:r>
          </a:p>
        </p:txBody>
      </p:sp>
      <p:pic>
        <p:nvPicPr>
          <p:cNvPr id="962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927350"/>
            <a:ext cx="1222375" cy="992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 descr="MCj0423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90950"/>
            <a:ext cx="10477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8" name="AutoShape 12"/>
          <p:cNvSpPr>
            <a:spLocks noChangeArrowheads="1"/>
          </p:cNvSpPr>
          <p:nvPr/>
        </p:nvSpPr>
        <p:spPr bwMode="auto">
          <a:xfrm>
            <a:off x="539750" y="5448300"/>
            <a:ext cx="4392613" cy="576263"/>
          </a:xfrm>
          <a:prstGeom prst="wedgeRoundRectCallout">
            <a:avLst>
              <a:gd name="adj1" fmla="val 27667"/>
              <a:gd name="adj2" fmla="val -233745"/>
              <a:gd name="adj3" fmla="val 16667"/>
            </a:avLst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>
              <a:effectLst/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539750" y="5519738"/>
            <a:ext cx="431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effectLst/>
                <a:latin typeface="Times New Roman" pitchFamily="18" charset="0"/>
              </a:rPr>
              <a:t>α </a:t>
            </a:r>
            <a:r>
              <a:rPr lang="en-US" sz="2400" b="1">
                <a:effectLst/>
                <a:latin typeface="Calibri" pitchFamily="34" charset="0"/>
              </a:rPr>
              <a:t>is the length of the message</a:t>
            </a: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5003800" y="3143250"/>
            <a:ext cx="433388" cy="6477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3419475" y="4006850"/>
            <a:ext cx="647700" cy="5762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15" name="Segnaposto contenut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68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96268" grpId="0" animBg="1"/>
      <p:bldP spid="96269" grpId="0"/>
      <p:bldP spid="96272" grpId="0" animBg="1"/>
      <p:bldP spid="9627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ctrTitle" idx="4294967295"/>
          </p:nvPr>
        </p:nvSpPr>
        <p:spPr>
          <a:xfrm>
            <a:off x="539750" y="404813"/>
            <a:ext cx="7704138" cy="115252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Proof Idea</a:t>
            </a: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5150" y="3500438"/>
            <a:ext cx="6913563" cy="1296987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FontTx/>
              <a:buNone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271" name="Picture 7" descr="MCj0423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3500438"/>
            <a:ext cx="10477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3562350" y="3932238"/>
            <a:ext cx="3457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/>
                <a:latin typeface="Calibri" pitchFamily="34" charset="0"/>
              </a:rPr>
              <a:t>wins with advantage </a:t>
            </a:r>
            <a:r>
              <a:rPr lang="en-US" sz="3200" b="1">
                <a:effectLst/>
                <a:latin typeface="Times New Roman" pitchFamily="18" charset="0"/>
              </a:rPr>
              <a:t>δ</a:t>
            </a:r>
            <a:r>
              <a:rPr lang="en-US" sz="2400">
                <a:effectLst/>
                <a:latin typeface="Calibri" pitchFamily="34" charset="0"/>
              </a:rPr>
              <a:t> </a:t>
            </a:r>
            <a:endParaRPr lang="en-US" sz="2400"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84784"/>
            <a:ext cx="8569325" cy="1728316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FontTx/>
              <a:buNone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9832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635080"/>
            <a:ext cx="14414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3492500" y="2066880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/>
                <a:latin typeface="Calibri" pitchFamily="34" charset="0"/>
              </a:rPr>
              <a:t>can simulate </a:t>
            </a:r>
            <a:endParaRPr lang="en-US" sz="2400">
              <a:effectLst/>
              <a:latin typeface="Calibri" pitchFamily="34" charset="0"/>
              <a:cs typeface="Arial" charset="0"/>
            </a:endParaRPr>
          </a:p>
        </p:txBody>
      </p:sp>
      <p:pic>
        <p:nvPicPr>
          <p:cNvPr id="3" name="Picture 7" descr="MCj0423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35080"/>
            <a:ext cx="9826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250825" y="2565400"/>
            <a:ext cx="8497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effectLst/>
                <a:latin typeface="Calibri" pitchFamily="34" charset="0"/>
              </a:rPr>
              <a:t>replacing </a:t>
            </a:r>
            <a:r>
              <a:rPr lang="en-US" sz="2400" b="1" i="1">
                <a:effectLst/>
                <a:latin typeface="Calibri" pitchFamily="34" charset="0"/>
              </a:rPr>
              <a:t>f</a:t>
            </a:r>
            <a:r>
              <a:rPr lang="en-US" sz="2400" b="1">
                <a:effectLst/>
                <a:latin typeface="Calibri" pitchFamily="34" charset="0"/>
              </a:rPr>
              <a:t>(Rand)     m </a:t>
            </a:r>
            <a:r>
              <a:rPr lang="en-US" sz="2400">
                <a:effectLst/>
                <a:latin typeface="Calibri" pitchFamily="34" charset="0"/>
              </a:rPr>
              <a:t>with a random string</a:t>
            </a:r>
            <a:r>
              <a:rPr lang="en-US" sz="2400" b="1">
                <a:effectLst/>
                <a:latin typeface="Calibri" pitchFamily="34" charset="0"/>
              </a:rPr>
              <a:t> z </a:t>
            </a:r>
            <a:r>
              <a:rPr lang="en-US" sz="3200">
                <a:effectLst/>
                <a:latin typeface="Calibri" pitchFamily="34" charset="0"/>
              </a:rPr>
              <a:t>є</a:t>
            </a:r>
            <a:r>
              <a:rPr lang="en-US" sz="2400" b="1">
                <a:effectLst/>
                <a:latin typeface="Times New Roman" pitchFamily="18" charset="0"/>
              </a:rPr>
              <a:t> </a:t>
            </a:r>
            <a:r>
              <a:rPr lang="en-US" sz="2400" b="1">
                <a:effectLst/>
                <a:latin typeface="Calibri" pitchFamily="34" charset="0"/>
              </a:rPr>
              <a:t>{0,1}</a:t>
            </a:r>
            <a:r>
              <a:rPr lang="en-US" sz="3200" b="1" i="1" baseline="30000">
                <a:effectLst/>
                <a:latin typeface="Times New Roman" pitchFamily="18" charset="0"/>
              </a:rPr>
              <a:t>α</a:t>
            </a:r>
            <a:endParaRPr lang="en-US" sz="3200" b="1" i="1" baseline="30000">
              <a:effectLst/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98329" name="Object 25"/>
          <p:cNvGraphicFramePr>
            <a:graphicFrameLocks noChangeAspect="1"/>
          </p:cNvGraphicFramePr>
          <p:nvPr/>
        </p:nvGraphicFramePr>
        <p:xfrm>
          <a:off x="3276600" y="2636838"/>
          <a:ext cx="3667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Equation" r:id="rId6" imgW="164880" imgH="177480" progId="Equation.3">
                  <p:embed/>
                </p:oleObj>
              </mc:Choice>
              <mc:Fallback>
                <p:oleObj name="Equation" r:id="rId6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36838"/>
                        <a:ext cx="366713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8175" y="5084763"/>
            <a:ext cx="6840538" cy="1296987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FontTx/>
              <a:buNone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9833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157788"/>
            <a:ext cx="14414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323850" y="4003675"/>
            <a:ext cx="11525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Consider</a:t>
            </a:r>
          </a:p>
        </p:txBody>
      </p:sp>
      <p:sp>
        <p:nvSpPr>
          <p:cNvPr id="98335" name="Text Box 31"/>
          <p:cNvSpPr txBox="1">
            <a:spLocks noChangeArrowheads="1"/>
          </p:cNvSpPr>
          <p:nvPr/>
        </p:nvSpPr>
        <p:spPr bwMode="auto">
          <a:xfrm>
            <a:off x="323850" y="5229225"/>
            <a:ext cx="13684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Construct</a:t>
            </a: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3635375" y="5445125"/>
            <a:ext cx="46085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effectLst/>
                <a:latin typeface="Calibri" pitchFamily="34" charset="0"/>
              </a:rPr>
              <a:t>wins with advantage </a:t>
            </a:r>
            <a:r>
              <a:rPr lang="en-US" sz="3200" b="1" dirty="0" smtClean="0">
                <a:effectLst/>
                <a:latin typeface="Times New Roman" pitchFamily="18" charset="0"/>
              </a:rPr>
              <a:t>δ</a:t>
            </a:r>
            <a:r>
              <a:rPr lang="en-US" sz="1800" b="1" dirty="0">
                <a:effectLst/>
                <a:latin typeface="Calibri" pitchFamily="34" charset="0"/>
              </a:rPr>
              <a:t>˙</a:t>
            </a:r>
            <a:r>
              <a:rPr lang="en-US" sz="3200" b="1" i="1" dirty="0">
                <a:effectLst/>
                <a:latin typeface="Times New Roman" pitchFamily="18" charset="0"/>
              </a:rPr>
              <a:t>2</a:t>
            </a:r>
            <a:r>
              <a:rPr lang="en-US" sz="3200" b="1" i="1" baseline="30000" dirty="0">
                <a:effectLst/>
                <a:latin typeface="Times New Roman" pitchFamily="18" charset="0"/>
              </a:rPr>
              <a:t>-α</a:t>
            </a:r>
            <a:r>
              <a:rPr lang="en-US" sz="2400" dirty="0">
                <a:effectLst/>
                <a:latin typeface="Calibri" pitchFamily="34" charset="0"/>
              </a:rPr>
              <a:t> </a:t>
            </a: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6588125" y="3500438"/>
            <a:ext cx="2051050" cy="576262"/>
          </a:xfrm>
          <a:prstGeom prst="wedgeRoundRectCallout">
            <a:avLst>
              <a:gd name="adj1" fmla="val -51394"/>
              <a:gd name="adj2" fmla="val 72315"/>
              <a:gd name="adj3" fmla="val 166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 dirty="0">
                <a:effectLst/>
                <a:latin typeface="Calibri" pitchFamily="34" charset="0"/>
              </a:rPr>
              <a:t>=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3200" b="1" dirty="0">
                <a:effectLst/>
                <a:latin typeface="Times New Roman" pitchFamily="18" charset="0"/>
              </a:rPr>
              <a:t>ε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800" b="1" dirty="0">
                <a:effectLst/>
                <a:latin typeface="Calibri" pitchFamily="34" charset="0"/>
              </a:rPr>
              <a:t>˙</a:t>
            </a:r>
            <a:r>
              <a:rPr lang="en-US" sz="3200" b="1" i="1" dirty="0">
                <a:effectLst/>
                <a:latin typeface="Times New Roman" pitchFamily="18" charset="0"/>
              </a:rPr>
              <a:t>2</a:t>
            </a:r>
            <a:r>
              <a:rPr lang="en-US" sz="3200" b="1" i="1" baseline="30000" dirty="0">
                <a:effectLst/>
                <a:latin typeface="Times New Roman" pitchFamily="18" charset="0"/>
              </a:rPr>
              <a:t>α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2" name="Segnaposto contenuto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20" name="AutoShape 34"/>
          <p:cNvSpPr>
            <a:spLocks noChangeArrowheads="1"/>
          </p:cNvSpPr>
          <p:nvPr/>
        </p:nvSpPr>
        <p:spPr bwMode="auto">
          <a:xfrm>
            <a:off x="7092950" y="5067725"/>
            <a:ext cx="1546225" cy="576262"/>
          </a:xfrm>
          <a:prstGeom prst="wedgeRoundRectCallout">
            <a:avLst>
              <a:gd name="adj1" fmla="val -51394"/>
              <a:gd name="adj2" fmla="val 72315"/>
              <a:gd name="adj3" fmla="val 166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sz="3200" b="1" dirty="0">
                <a:effectLst/>
                <a:latin typeface="Calibri" pitchFamily="34" charset="0"/>
              </a:rPr>
              <a:t>=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3200" b="1" dirty="0" smtClean="0">
                <a:effectLst/>
                <a:latin typeface="Times New Roman" pitchFamily="18" charset="0"/>
              </a:rPr>
              <a:t>ε</a:t>
            </a:r>
            <a:endParaRPr lang="en-US" sz="3200" b="1" i="1" baseline="30000" dirty="0">
              <a:effectLst/>
              <a:latin typeface="Times New Roman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7253994" y="5093103"/>
            <a:ext cx="1224136" cy="70809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V="1">
            <a:off x="7253994" y="5063655"/>
            <a:ext cx="1224136" cy="73753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7110743" y="3512669"/>
            <a:ext cx="1224136" cy="70809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V="1">
            <a:off x="7110743" y="3483221"/>
            <a:ext cx="1224136" cy="73753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10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98323" grpId="0"/>
      <p:bldP spid="2" grpId="0" animBg="1"/>
      <p:bldP spid="98326" grpId="0"/>
      <p:bldP spid="98328" grpId="0"/>
      <p:bldP spid="4" grpId="0" animBg="1"/>
      <p:bldP spid="98334" grpId="0" animBg="1"/>
      <p:bldP spid="98335" grpId="0" animBg="1"/>
      <p:bldP spid="98336" grpId="0"/>
      <p:bldP spid="98338" grpId="0" animBg="1"/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 smtClean="0"/>
              <a:t>Diffie-Hellman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Key</a:t>
            </a:r>
            <a:r>
              <a:rPr lang="it-IT" sz="3600" b="1" dirty="0" smtClean="0"/>
              <a:t> Exchange</a:t>
            </a:r>
            <a:endParaRPr lang="it-IT" sz="3600" b="1" dirty="0"/>
          </a:p>
        </p:txBody>
      </p:sp>
      <p:pic>
        <p:nvPicPr>
          <p:cNvPr id="6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979712" y="1347883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Setup</a:t>
            </a:r>
            <a:r>
              <a:rPr lang="en-US" sz="2000" dirty="0" smtClean="0"/>
              <a:t>:</a:t>
            </a:r>
          </a:p>
          <a:p>
            <a:pPr algn="ctr"/>
            <a:r>
              <a:rPr lang="en-US" sz="2000" dirty="0" smtClean="0"/>
              <a:t>finite </a:t>
            </a:r>
            <a:r>
              <a:rPr lang="en-US" sz="2000" dirty="0"/>
              <a:t>cyclic group </a:t>
            </a:r>
            <a:r>
              <a:rPr lang="en-US" sz="2000" b="1" dirty="0"/>
              <a:t>G</a:t>
            </a:r>
            <a:r>
              <a:rPr lang="en-US" sz="2000" dirty="0"/>
              <a:t> = </a:t>
            </a:r>
            <a:r>
              <a:rPr lang="en-US" sz="2000" dirty="0" smtClean="0"/>
              <a:t>&lt;</a:t>
            </a:r>
            <a:r>
              <a:rPr lang="en-US" sz="2000" i="1" dirty="0" smtClean="0"/>
              <a:t>g</a:t>
            </a:r>
            <a:r>
              <a:rPr lang="en-US" sz="2000" dirty="0" smtClean="0"/>
              <a:t>&gt; </a:t>
            </a:r>
          </a:p>
          <a:p>
            <a:pPr algn="ctr"/>
            <a:r>
              <a:rPr lang="en-US" sz="2000" dirty="0" smtClean="0"/>
              <a:t>of order </a:t>
            </a:r>
            <a:r>
              <a:rPr lang="it-IT" sz="2000" dirty="0" smtClean="0"/>
              <a:t>a </a:t>
            </a:r>
            <a:r>
              <a:rPr lang="it-IT" sz="2000" dirty="0"/>
              <a:t>prime </a:t>
            </a:r>
            <a:r>
              <a:rPr lang="it-IT" sz="2000" dirty="0" err="1" smtClean="0"/>
              <a:t>number</a:t>
            </a:r>
            <a:r>
              <a:rPr lang="it-IT" sz="2000" dirty="0" smtClean="0"/>
              <a:t> </a:t>
            </a:r>
            <a:r>
              <a:rPr lang="it-IT" sz="2000" i="1" dirty="0" smtClean="0"/>
              <a:t>p</a:t>
            </a:r>
            <a:endParaRPr lang="it-IT" sz="200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5671" y="29038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</a:t>
            </a:r>
            <a:r>
              <a:rPr lang="it-IT" sz="2800" b="1" baseline="-25000" dirty="0" smtClean="0"/>
              <a:t> </a:t>
            </a:r>
            <a:r>
              <a:rPr lang="it-IT" sz="2800" dirty="0" smtClean="0"/>
              <a:t>← [</a:t>
            </a:r>
            <a:r>
              <a:rPr lang="it-IT" sz="2800" i="1" dirty="0" smtClean="0"/>
              <a:t>p</a:t>
            </a:r>
            <a:r>
              <a:rPr lang="it-IT" sz="2800" dirty="0" smtClean="0"/>
              <a:t>-1]</a:t>
            </a:r>
            <a:endParaRPr lang="it-IT" sz="2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948264" y="2903812"/>
            <a:ext cx="161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b ← [</a:t>
            </a:r>
            <a:r>
              <a:rPr lang="it-IT" sz="2800" i="1" dirty="0" smtClean="0"/>
              <a:t>p</a:t>
            </a:r>
            <a:r>
              <a:rPr lang="it-IT" sz="2800" dirty="0" smtClean="0"/>
              <a:t>-1]</a:t>
            </a:r>
            <a:endParaRPr lang="it-IT" sz="2000" b="1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3563888" y="3873370"/>
            <a:ext cx="20162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 flipV="1">
            <a:off x="3563888" y="4663189"/>
            <a:ext cx="2016224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4283968" y="333462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</a:t>
            </a:r>
            <a:endParaRPr lang="it-IT" sz="2000" b="1" baseline="30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556802" y="4332139"/>
            <a:ext cx="2185438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B</a:t>
            </a:r>
            <a:r>
              <a:rPr lang="it-IT" sz="2800" b="1" baseline="-25000" dirty="0" smtClean="0"/>
              <a:t> </a:t>
            </a:r>
            <a:r>
              <a:rPr lang="it-IT" sz="2800" dirty="0" smtClean="0"/>
              <a:t>← </a:t>
            </a:r>
            <a:r>
              <a:rPr lang="it-IT" sz="2800" i="1" dirty="0" err="1" smtClean="0"/>
              <a:t>g</a:t>
            </a:r>
            <a:r>
              <a:rPr lang="it-IT" sz="3600" baseline="30000" dirty="0" err="1" smtClean="0"/>
              <a:t>b</a:t>
            </a:r>
            <a:r>
              <a:rPr lang="it-IT" sz="2800" dirty="0" err="1" smtClean="0"/>
              <a:t>mod</a:t>
            </a:r>
            <a:r>
              <a:rPr lang="it-IT" sz="2800" dirty="0" smtClean="0"/>
              <a:t> </a:t>
            </a:r>
            <a:r>
              <a:rPr lang="it-IT" sz="2800" i="1" dirty="0"/>
              <a:t>p</a:t>
            </a:r>
            <a:endParaRPr lang="it-IT" sz="2800" b="1" baseline="30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95671" y="3596230"/>
            <a:ext cx="3196608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</a:t>
            </a:r>
            <a:r>
              <a:rPr lang="it-IT" sz="2800" b="1" baseline="-25000" dirty="0" smtClean="0"/>
              <a:t> </a:t>
            </a:r>
            <a:r>
              <a:rPr lang="it-IT" sz="2800" dirty="0" smtClean="0"/>
              <a:t>← </a:t>
            </a:r>
            <a:r>
              <a:rPr lang="it-IT" sz="2800" i="1" dirty="0" err="1" smtClean="0"/>
              <a:t>g</a:t>
            </a:r>
            <a:r>
              <a:rPr lang="it-IT" sz="3600" baseline="30000" dirty="0" err="1" smtClean="0"/>
              <a:t>a</a:t>
            </a:r>
            <a:r>
              <a:rPr lang="it-IT" sz="2800" dirty="0" smtClean="0"/>
              <a:t> </a:t>
            </a:r>
            <a:r>
              <a:rPr lang="it-IT" sz="2800" dirty="0" err="1" smtClean="0"/>
              <a:t>mod</a:t>
            </a:r>
            <a:r>
              <a:rPr lang="it-IT" sz="2800" dirty="0" smtClean="0"/>
              <a:t> </a:t>
            </a:r>
            <a:r>
              <a:rPr lang="it-IT" sz="2800" i="1" dirty="0" smtClean="0"/>
              <a:t>p</a:t>
            </a:r>
            <a:endParaRPr lang="it-IT" sz="2000" b="1" i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281620" y="4139969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B</a:t>
            </a:r>
            <a:endParaRPr lang="it-IT" sz="2000" b="1" baseline="300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67544" y="5517232"/>
            <a:ext cx="319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K</a:t>
            </a:r>
            <a:r>
              <a:rPr lang="it-IT" sz="2800" b="1" dirty="0" smtClean="0"/>
              <a:t> </a:t>
            </a:r>
            <a:r>
              <a:rPr lang="it-IT" sz="2800" dirty="0" smtClean="0"/>
              <a:t>= </a:t>
            </a:r>
            <a:r>
              <a:rPr lang="it-IT" sz="2800" dirty="0" err="1" smtClean="0"/>
              <a:t>B</a:t>
            </a:r>
            <a:r>
              <a:rPr lang="it-IT" sz="3600" baseline="30000" dirty="0" err="1" smtClean="0"/>
              <a:t>a</a:t>
            </a:r>
            <a:r>
              <a:rPr lang="it-IT" sz="2800" dirty="0" smtClean="0"/>
              <a:t> </a:t>
            </a:r>
            <a:r>
              <a:rPr lang="it-IT" sz="2800" dirty="0" err="1" smtClean="0"/>
              <a:t>mod</a:t>
            </a:r>
            <a:r>
              <a:rPr lang="it-IT" sz="2800" dirty="0" smtClean="0"/>
              <a:t> </a:t>
            </a:r>
            <a:r>
              <a:rPr lang="it-IT" sz="2800" i="1" dirty="0" smtClean="0"/>
              <a:t>p</a:t>
            </a:r>
            <a:endParaRPr lang="it-IT" sz="2000" i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6542539" y="5550992"/>
            <a:ext cx="221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K</a:t>
            </a:r>
            <a:r>
              <a:rPr lang="it-IT" sz="2800" b="1" dirty="0" smtClean="0"/>
              <a:t> </a:t>
            </a:r>
            <a:r>
              <a:rPr lang="it-IT" sz="2800" dirty="0" smtClean="0"/>
              <a:t>= A</a:t>
            </a:r>
            <a:r>
              <a:rPr lang="it-IT" sz="3600" baseline="30000" dirty="0" smtClean="0"/>
              <a:t>b</a:t>
            </a:r>
            <a:r>
              <a:rPr lang="it-IT" sz="2800" dirty="0" smtClean="0"/>
              <a:t> </a:t>
            </a:r>
            <a:r>
              <a:rPr lang="it-IT" sz="2800" dirty="0" err="1" smtClean="0"/>
              <a:t>mod</a:t>
            </a:r>
            <a:r>
              <a:rPr lang="it-IT" sz="2800" dirty="0" smtClean="0"/>
              <a:t> </a:t>
            </a:r>
            <a:r>
              <a:rPr lang="it-IT" sz="2800" i="1" dirty="0" smtClean="0"/>
              <a:t>p</a:t>
            </a:r>
            <a:endParaRPr lang="it-IT" sz="2000" i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717582" y="5556066"/>
            <a:ext cx="184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err="1" smtClean="0"/>
              <a:t>g</a:t>
            </a:r>
            <a:r>
              <a:rPr lang="it-IT" sz="3600" i="1" baseline="30000" dirty="0" err="1" smtClean="0"/>
              <a:t>a</a:t>
            </a:r>
            <a:r>
              <a:rPr lang="it-IT" sz="3600" baseline="30000" dirty="0" err="1" smtClean="0"/>
              <a:t>b</a:t>
            </a:r>
            <a:r>
              <a:rPr lang="it-IT" sz="2800" dirty="0" smtClean="0"/>
              <a:t> </a:t>
            </a:r>
            <a:r>
              <a:rPr lang="it-IT" sz="2800" dirty="0" err="1" smtClean="0"/>
              <a:t>mod</a:t>
            </a:r>
            <a:r>
              <a:rPr lang="it-IT" sz="2800" dirty="0" smtClean="0"/>
              <a:t> </a:t>
            </a:r>
            <a:r>
              <a:rPr lang="it-IT" sz="2800" i="1" dirty="0" smtClean="0"/>
              <a:t>p</a:t>
            </a:r>
            <a:endParaRPr lang="it-IT" sz="2000" i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8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7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Man-in-the-middle </a:t>
            </a:r>
            <a:r>
              <a:rPr lang="it-IT" sz="3600" b="1" dirty="0" err="1" smtClean="0"/>
              <a:t>attack</a:t>
            </a:r>
            <a:endParaRPr lang="it-IT" sz="3600" b="1" dirty="0"/>
          </a:p>
        </p:txBody>
      </p:sp>
      <p:pic>
        <p:nvPicPr>
          <p:cNvPr id="6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993975" y="1347883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Setup</a:t>
            </a:r>
            <a:r>
              <a:rPr lang="en-US" sz="2000" dirty="0" smtClean="0"/>
              <a:t>:</a:t>
            </a:r>
          </a:p>
          <a:p>
            <a:pPr algn="ctr"/>
            <a:r>
              <a:rPr lang="en-US" sz="2000" dirty="0" smtClean="0"/>
              <a:t>finite </a:t>
            </a:r>
            <a:r>
              <a:rPr lang="en-US" sz="2000" dirty="0"/>
              <a:t>cyclic group </a:t>
            </a:r>
            <a:r>
              <a:rPr lang="en-US" sz="2000" b="1" dirty="0"/>
              <a:t>G</a:t>
            </a:r>
            <a:r>
              <a:rPr lang="en-US" sz="2000" dirty="0"/>
              <a:t> = </a:t>
            </a:r>
            <a:r>
              <a:rPr lang="en-US" sz="2000" dirty="0" smtClean="0"/>
              <a:t>&lt;</a:t>
            </a:r>
            <a:r>
              <a:rPr lang="en-US" sz="2000" i="1" dirty="0" smtClean="0"/>
              <a:t>g</a:t>
            </a:r>
            <a:r>
              <a:rPr lang="en-US" sz="2000" dirty="0" smtClean="0"/>
              <a:t>&gt; </a:t>
            </a:r>
          </a:p>
          <a:p>
            <a:pPr algn="ctr"/>
            <a:r>
              <a:rPr lang="en-US" sz="2000" dirty="0" smtClean="0"/>
              <a:t>of order </a:t>
            </a:r>
            <a:r>
              <a:rPr lang="it-IT" sz="2000" dirty="0" smtClean="0"/>
              <a:t>a </a:t>
            </a:r>
            <a:r>
              <a:rPr lang="it-IT" sz="2000" dirty="0"/>
              <a:t>prime </a:t>
            </a:r>
            <a:r>
              <a:rPr lang="it-IT" sz="2000" dirty="0" err="1" smtClean="0"/>
              <a:t>number</a:t>
            </a:r>
            <a:r>
              <a:rPr lang="it-IT" sz="2000" dirty="0" smtClean="0"/>
              <a:t> </a:t>
            </a:r>
            <a:r>
              <a:rPr lang="it-IT" sz="2000" i="1" dirty="0" smtClean="0"/>
              <a:t>p</a:t>
            </a:r>
            <a:endParaRPr lang="it-IT" sz="2000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5671" y="29038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</a:t>
            </a:r>
            <a:r>
              <a:rPr lang="it-IT" sz="2800" b="1" baseline="-25000" dirty="0" smtClean="0"/>
              <a:t> </a:t>
            </a:r>
            <a:r>
              <a:rPr lang="it-IT" sz="2800" dirty="0" smtClean="0"/>
              <a:t>← [</a:t>
            </a:r>
            <a:r>
              <a:rPr lang="it-IT" sz="2800" i="1" dirty="0" smtClean="0"/>
              <a:t>p</a:t>
            </a:r>
            <a:r>
              <a:rPr lang="it-IT" sz="2800" dirty="0" smtClean="0"/>
              <a:t>-1]</a:t>
            </a:r>
            <a:endParaRPr lang="it-IT" sz="2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948264" y="2903812"/>
            <a:ext cx="161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b ← [</a:t>
            </a:r>
            <a:r>
              <a:rPr lang="it-IT" sz="2800" i="1" dirty="0" smtClean="0"/>
              <a:t>p</a:t>
            </a:r>
            <a:r>
              <a:rPr lang="it-IT" sz="2800" dirty="0" smtClean="0"/>
              <a:t>-1]</a:t>
            </a:r>
            <a:endParaRPr lang="it-IT" sz="2000" b="1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2699927" y="3873370"/>
            <a:ext cx="5399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 flipV="1">
            <a:off x="6012160" y="4575167"/>
            <a:ext cx="530379" cy="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2807871" y="333361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</a:t>
            </a:r>
            <a:endParaRPr lang="it-IT" sz="2000" b="1" baseline="30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664318" y="4086639"/>
            <a:ext cx="2185438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B</a:t>
            </a:r>
            <a:r>
              <a:rPr lang="it-IT" sz="2800" b="1" baseline="-25000" dirty="0" smtClean="0"/>
              <a:t> </a:t>
            </a:r>
            <a:r>
              <a:rPr lang="it-IT" sz="2800" dirty="0" smtClean="0"/>
              <a:t>← </a:t>
            </a:r>
            <a:r>
              <a:rPr lang="it-IT" sz="2800" i="1" dirty="0" err="1" smtClean="0"/>
              <a:t>g</a:t>
            </a:r>
            <a:r>
              <a:rPr lang="it-IT" sz="3600" baseline="30000" dirty="0" err="1" smtClean="0"/>
              <a:t>b</a:t>
            </a:r>
            <a:r>
              <a:rPr lang="it-IT" sz="2800" dirty="0" err="1" smtClean="0"/>
              <a:t>mod</a:t>
            </a:r>
            <a:r>
              <a:rPr lang="it-IT" sz="2800" dirty="0" smtClean="0"/>
              <a:t> </a:t>
            </a:r>
            <a:r>
              <a:rPr lang="it-IT" sz="2800" i="1" dirty="0"/>
              <a:t>p</a:t>
            </a:r>
            <a:endParaRPr lang="it-IT" sz="2800" b="1" baseline="30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470139" y="4066120"/>
            <a:ext cx="2304256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E← </a:t>
            </a:r>
            <a:r>
              <a:rPr lang="it-IT" sz="2800" i="1" dirty="0" err="1" smtClean="0"/>
              <a:t>g</a:t>
            </a:r>
            <a:r>
              <a:rPr lang="it-IT" sz="3600" baseline="30000" dirty="0" err="1" smtClean="0"/>
              <a:t>e</a:t>
            </a:r>
            <a:r>
              <a:rPr lang="it-IT" sz="2800" dirty="0" smtClean="0"/>
              <a:t> </a:t>
            </a:r>
            <a:r>
              <a:rPr lang="it-IT" sz="2800" dirty="0" err="1" smtClean="0"/>
              <a:t>mod</a:t>
            </a:r>
            <a:r>
              <a:rPr lang="it-IT" sz="2800" dirty="0" smtClean="0"/>
              <a:t> </a:t>
            </a:r>
            <a:r>
              <a:rPr lang="it-IT" sz="2800" i="1" dirty="0" smtClean="0"/>
              <a:t>p</a:t>
            </a:r>
            <a:endParaRPr lang="it-IT" sz="2000" b="1" i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126124" y="4051947"/>
            <a:ext cx="35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B</a:t>
            </a:r>
            <a:endParaRPr lang="it-IT" sz="2000" b="1" baseline="300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467544" y="517724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K</a:t>
            </a:r>
            <a:r>
              <a:rPr lang="it-IT" sz="2800" b="1" dirty="0" smtClean="0"/>
              <a:t> </a:t>
            </a:r>
            <a:r>
              <a:rPr lang="it-IT" sz="2800" dirty="0" smtClean="0"/>
              <a:t>= E</a:t>
            </a:r>
            <a:r>
              <a:rPr lang="it-IT" sz="3600" baseline="30000" dirty="0" smtClean="0"/>
              <a:t>a</a:t>
            </a:r>
            <a:r>
              <a:rPr lang="it-IT" sz="2800" dirty="0" smtClean="0"/>
              <a:t> </a:t>
            </a:r>
            <a:r>
              <a:rPr lang="it-IT" sz="2800" dirty="0" err="1" smtClean="0"/>
              <a:t>mod</a:t>
            </a:r>
            <a:r>
              <a:rPr lang="it-IT" sz="2800" dirty="0" smtClean="0"/>
              <a:t> </a:t>
            </a:r>
            <a:r>
              <a:rPr lang="it-IT" sz="2800" i="1" dirty="0" smtClean="0"/>
              <a:t>p</a:t>
            </a:r>
            <a:endParaRPr lang="it-IT" sz="2000" i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6542539" y="5211004"/>
            <a:ext cx="221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K</a:t>
            </a:r>
            <a:r>
              <a:rPr lang="it-IT" sz="2800" b="1" dirty="0" smtClean="0"/>
              <a:t> </a:t>
            </a:r>
            <a:r>
              <a:rPr lang="it-IT" sz="2800" dirty="0" smtClean="0"/>
              <a:t>= </a:t>
            </a:r>
            <a:r>
              <a:rPr lang="it-IT" sz="2800" dirty="0" err="1" smtClean="0"/>
              <a:t>E</a:t>
            </a:r>
            <a:r>
              <a:rPr lang="it-IT" sz="3600" baseline="30000" dirty="0" err="1" smtClean="0"/>
              <a:t>b</a:t>
            </a:r>
            <a:r>
              <a:rPr lang="it-IT" sz="2800" dirty="0" smtClean="0"/>
              <a:t> </a:t>
            </a:r>
            <a:r>
              <a:rPr lang="it-IT" sz="2800" dirty="0" err="1" smtClean="0"/>
              <a:t>mod</a:t>
            </a:r>
            <a:r>
              <a:rPr lang="it-IT" sz="2800" dirty="0" smtClean="0"/>
              <a:t> </a:t>
            </a:r>
            <a:r>
              <a:rPr lang="it-IT" sz="2800" i="1" dirty="0" smtClean="0"/>
              <a:t>p</a:t>
            </a:r>
            <a:endParaRPr lang="it-IT" sz="2000" i="1" dirty="0"/>
          </a:p>
        </p:txBody>
      </p:sp>
      <p:pic>
        <p:nvPicPr>
          <p:cNvPr id="27" name="Picture 7" descr="MCj0423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37" y="2534326"/>
            <a:ext cx="730460" cy="8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3779550" y="3427032"/>
            <a:ext cx="168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</a:t>
            </a:r>
            <a:r>
              <a:rPr lang="it-IT" sz="2800" b="1" baseline="-25000" dirty="0" smtClean="0"/>
              <a:t> </a:t>
            </a:r>
            <a:r>
              <a:rPr lang="it-IT" sz="2800" dirty="0" smtClean="0"/>
              <a:t>← [</a:t>
            </a:r>
            <a:r>
              <a:rPr lang="it-IT" sz="2800" i="1" dirty="0" smtClean="0"/>
              <a:t>p</a:t>
            </a:r>
            <a:r>
              <a:rPr lang="it-IT" sz="2800" dirty="0" smtClean="0"/>
              <a:t>-1]</a:t>
            </a:r>
            <a:endParaRPr lang="it-IT" sz="2000" b="1" dirty="0"/>
          </a:p>
        </p:txBody>
      </p:sp>
      <p:cxnSp>
        <p:nvCxnSpPr>
          <p:cNvPr id="29" name="Connettore 2 28"/>
          <p:cNvCxnSpPr/>
          <p:nvPr/>
        </p:nvCxnSpPr>
        <p:spPr>
          <a:xfrm flipH="1" flipV="1">
            <a:off x="2730996" y="4609859"/>
            <a:ext cx="530379" cy="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2844960" y="4086639"/>
            <a:ext cx="35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</a:t>
            </a:r>
            <a:endParaRPr lang="it-IT" sz="2000" b="1" baseline="30000" dirty="0"/>
          </a:p>
        </p:txBody>
      </p:sp>
      <p:cxnSp>
        <p:nvCxnSpPr>
          <p:cNvPr id="31" name="Connettore 2 30"/>
          <p:cNvCxnSpPr/>
          <p:nvPr/>
        </p:nvCxnSpPr>
        <p:spPr>
          <a:xfrm>
            <a:off x="6012160" y="3873451"/>
            <a:ext cx="5399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6043093" y="34145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</a:t>
            </a:r>
            <a:endParaRPr lang="it-IT" sz="2000" b="1" baseline="300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503055" y="3516307"/>
            <a:ext cx="2304256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</a:t>
            </a:r>
            <a:r>
              <a:rPr lang="it-IT" sz="2800" b="1" baseline="-25000" dirty="0" smtClean="0"/>
              <a:t> </a:t>
            </a:r>
            <a:r>
              <a:rPr lang="it-IT" sz="2800" dirty="0" smtClean="0"/>
              <a:t>← </a:t>
            </a:r>
            <a:r>
              <a:rPr lang="it-IT" sz="2800" i="1" dirty="0" err="1" smtClean="0"/>
              <a:t>g</a:t>
            </a:r>
            <a:r>
              <a:rPr lang="it-IT" sz="3600" baseline="30000" dirty="0" err="1" smtClean="0"/>
              <a:t>a</a:t>
            </a:r>
            <a:r>
              <a:rPr lang="it-IT" sz="2800" dirty="0" smtClean="0"/>
              <a:t> </a:t>
            </a:r>
            <a:r>
              <a:rPr lang="it-IT" sz="2800" dirty="0" err="1" smtClean="0"/>
              <a:t>mod</a:t>
            </a:r>
            <a:r>
              <a:rPr lang="it-IT" sz="2800" dirty="0" smtClean="0"/>
              <a:t> </a:t>
            </a:r>
            <a:r>
              <a:rPr lang="it-IT" sz="2800" i="1" dirty="0" smtClean="0"/>
              <a:t>p</a:t>
            </a:r>
            <a:endParaRPr lang="it-IT" sz="2000" b="1" i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3470139" y="4687784"/>
            <a:ext cx="236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KC</a:t>
            </a:r>
            <a:r>
              <a:rPr lang="it-IT" sz="2800" b="1" dirty="0" smtClean="0"/>
              <a:t> </a:t>
            </a:r>
            <a:r>
              <a:rPr lang="it-IT" sz="2800" dirty="0" smtClean="0"/>
              <a:t>= </a:t>
            </a:r>
            <a:r>
              <a:rPr lang="it-IT" sz="2800" dirty="0" err="1" smtClean="0"/>
              <a:t>A</a:t>
            </a:r>
            <a:r>
              <a:rPr lang="it-IT" sz="3600" baseline="30000" dirty="0" err="1" smtClean="0"/>
              <a:t>e</a:t>
            </a:r>
            <a:r>
              <a:rPr lang="it-IT" sz="2800" dirty="0" smtClean="0"/>
              <a:t> </a:t>
            </a:r>
            <a:r>
              <a:rPr lang="it-IT" sz="2800" dirty="0" err="1" smtClean="0"/>
              <a:t>mod</a:t>
            </a:r>
            <a:r>
              <a:rPr lang="it-IT" sz="2800" dirty="0" smtClean="0"/>
              <a:t> </a:t>
            </a:r>
            <a:r>
              <a:rPr lang="it-IT" sz="2800" i="1" dirty="0" smtClean="0"/>
              <a:t>p</a:t>
            </a:r>
            <a:endParaRPr lang="it-IT" sz="2000" i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3466654" y="5221997"/>
            <a:ext cx="2307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KS</a:t>
            </a:r>
            <a:r>
              <a:rPr lang="it-IT" sz="2800" b="1" dirty="0" smtClean="0"/>
              <a:t> </a:t>
            </a:r>
            <a:r>
              <a:rPr lang="it-IT" sz="2800" dirty="0" smtClean="0"/>
              <a:t>= B</a:t>
            </a:r>
            <a:r>
              <a:rPr lang="it-IT" sz="3600" baseline="30000" dirty="0" smtClean="0"/>
              <a:t>e</a:t>
            </a:r>
            <a:r>
              <a:rPr lang="it-IT" sz="2800" dirty="0" smtClean="0"/>
              <a:t> </a:t>
            </a:r>
            <a:r>
              <a:rPr lang="it-IT" sz="2800" dirty="0" err="1" smtClean="0"/>
              <a:t>mod</a:t>
            </a:r>
            <a:r>
              <a:rPr lang="it-IT" sz="2800" dirty="0" smtClean="0"/>
              <a:t> </a:t>
            </a:r>
            <a:r>
              <a:rPr lang="it-IT" sz="2800" i="1" dirty="0" smtClean="0"/>
              <a:t>p</a:t>
            </a:r>
            <a:endParaRPr lang="it-IT" sz="2000" i="1" dirty="0"/>
          </a:p>
        </p:txBody>
      </p:sp>
      <p:sp>
        <p:nvSpPr>
          <p:cNvPr id="39" name="Freccia bidirezionale orizzontale 38"/>
          <p:cNvSpPr/>
          <p:nvPr/>
        </p:nvSpPr>
        <p:spPr>
          <a:xfrm>
            <a:off x="5719057" y="5438854"/>
            <a:ext cx="756084" cy="137086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bidirezionale orizzontale 39"/>
          <p:cNvSpPr/>
          <p:nvPr/>
        </p:nvSpPr>
        <p:spPr>
          <a:xfrm rot="20131735">
            <a:off x="2591881" y="5147893"/>
            <a:ext cx="756084" cy="137086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1442889" y="5765442"/>
            <a:ext cx="642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/>
              <a:t>They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need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authentication</a:t>
            </a:r>
            <a:r>
              <a:rPr lang="it-IT" sz="3200" b="1" dirty="0" smtClean="0"/>
              <a:t>!</a:t>
            </a:r>
            <a:endParaRPr lang="it-IT" sz="32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43" name="Segnaposto contenut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8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9" grpId="0"/>
      <p:bldP spid="22" grpId="0"/>
      <p:bldP spid="23" grpId="0"/>
      <p:bldP spid="24" grpId="0"/>
      <p:bldP spid="25" grpId="0"/>
      <p:bldP spid="28" grpId="0"/>
      <p:bldP spid="30" grpId="0"/>
      <p:bldP spid="32" grpId="0"/>
      <p:bldP spid="33" grpId="0"/>
      <p:bldP spid="34" grpId="0"/>
      <p:bldP spid="35" grpId="0"/>
      <p:bldP spid="39" grpId="0" animBg="1"/>
      <p:bldP spid="40" grpId="0" animBg="1"/>
      <p:bldP spid="4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UC Password-</a:t>
            </a:r>
            <a:r>
              <a:rPr lang="it-IT" sz="3600" b="1" dirty="0" err="1" smtClean="0"/>
              <a:t>based</a:t>
            </a:r>
            <a:r>
              <a:rPr lang="it-IT" sz="3600" b="1" dirty="0" smtClean="0"/>
              <a:t> AKE </a:t>
            </a:r>
            <a:r>
              <a:rPr lang="it-IT" sz="3600" b="1" dirty="0" err="1" smtClean="0"/>
              <a:t>protocol</a:t>
            </a:r>
            <a:endParaRPr lang="it-IT" sz="3600" b="1" dirty="0"/>
          </a:p>
        </p:txBody>
      </p:sp>
      <p:pic>
        <p:nvPicPr>
          <p:cNvPr id="5126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8" y="1397950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58192" y="1158904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392771" y="1178566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pic>
        <p:nvPicPr>
          <p:cNvPr id="27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66" y="1586029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sellaDiTesto 32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34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66" name="CasellaDiTesto 65"/>
          <p:cNvSpPr txBox="1"/>
          <p:nvPr/>
        </p:nvSpPr>
        <p:spPr>
          <a:xfrm>
            <a:off x="1382969" y="1724301"/>
            <a:ext cx="122413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Pwd</a:t>
            </a:r>
            <a:endParaRPr lang="it-IT" b="1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6417388" y="1722854"/>
            <a:ext cx="122413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Pwd</a:t>
            </a:r>
            <a:endParaRPr lang="it-IT" b="1" dirty="0"/>
          </a:p>
        </p:txBody>
      </p:sp>
      <p:sp>
        <p:nvSpPr>
          <p:cNvPr id="81" name="CasellaDiTesto 80"/>
          <p:cNvSpPr txBox="1"/>
          <p:nvPr/>
        </p:nvSpPr>
        <p:spPr>
          <a:xfrm>
            <a:off x="218703" y="267895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</a:t>
            </a:r>
            <a:r>
              <a:rPr lang="it-IT" sz="2800" b="1" baseline="-25000" dirty="0" smtClean="0"/>
              <a:t> </a:t>
            </a:r>
            <a:r>
              <a:rPr lang="it-IT" sz="2800" dirty="0" smtClean="0"/>
              <a:t>← [</a:t>
            </a:r>
            <a:r>
              <a:rPr lang="it-IT" sz="2800" i="1" dirty="0" smtClean="0"/>
              <a:t>p</a:t>
            </a:r>
            <a:r>
              <a:rPr lang="it-IT" sz="2800" dirty="0" smtClean="0"/>
              <a:t>-1]</a:t>
            </a:r>
            <a:endParaRPr lang="it-IT" sz="2000" b="1" dirty="0"/>
          </a:p>
        </p:txBody>
      </p:sp>
      <p:sp>
        <p:nvSpPr>
          <p:cNvPr id="82" name="CasellaDiTesto 81"/>
          <p:cNvSpPr txBox="1"/>
          <p:nvPr/>
        </p:nvSpPr>
        <p:spPr>
          <a:xfrm>
            <a:off x="6948264" y="2703855"/>
            <a:ext cx="161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b ← [</a:t>
            </a:r>
            <a:r>
              <a:rPr lang="it-IT" sz="2800" i="1" dirty="0" smtClean="0"/>
              <a:t>p</a:t>
            </a:r>
            <a:r>
              <a:rPr lang="it-IT" sz="2800" dirty="0" smtClean="0"/>
              <a:t>-1]</a:t>
            </a:r>
            <a:endParaRPr lang="it-IT" sz="2000" b="1" dirty="0"/>
          </a:p>
        </p:txBody>
      </p:sp>
      <p:cxnSp>
        <p:nvCxnSpPr>
          <p:cNvPr id="83" name="Connettore 2 82"/>
          <p:cNvCxnSpPr/>
          <p:nvPr/>
        </p:nvCxnSpPr>
        <p:spPr>
          <a:xfrm>
            <a:off x="3563888" y="3504215"/>
            <a:ext cx="20162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2 83"/>
          <p:cNvCxnSpPr/>
          <p:nvPr/>
        </p:nvCxnSpPr>
        <p:spPr>
          <a:xfrm flipH="1" flipV="1">
            <a:off x="3563888" y="4038898"/>
            <a:ext cx="2016224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sellaDiTesto 84"/>
          <p:cNvSpPr txBox="1"/>
          <p:nvPr/>
        </p:nvSpPr>
        <p:spPr>
          <a:xfrm>
            <a:off x="4283968" y="2965465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</a:t>
            </a:r>
            <a:endParaRPr lang="it-IT" sz="2000" b="1" baseline="30000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6556802" y="3550606"/>
            <a:ext cx="2185438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B</a:t>
            </a:r>
            <a:r>
              <a:rPr lang="it-IT" sz="2800" b="1" baseline="-25000" dirty="0" smtClean="0"/>
              <a:t> </a:t>
            </a:r>
            <a:r>
              <a:rPr lang="it-IT" sz="2800" dirty="0" smtClean="0"/>
              <a:t>← </a:t>
            </a:r>
            <a:r>
              <a:rPr lang="it-IT" sz="2800" i="1" dirty="0" err="1" smtClean="0"/>
              <a:t>g</a:t>
            </a:r>
            <a:r>
              <a:rPr lang="it-IT" sz="3600" baseline="30000" dirty="0" err="1" smtClean="0"/>
              <a:t>b</a:t>
            </a:r>
            <a:r>
              <a:rPr lang="it-IT" sz="2800" dirty="0" err="1" smtClean="0"/>
              <a:t>mod</a:t>
            </a:r>
            <a:r>
              <a:rPr lang="it-IT" sz="2800" dirty="0" smtClean="0"/>
              <a:t> </a:t>
            </a:r>
            <a:r>
              <a:rPr lang="it-IT" sz="2800" i="1" dirty="0"/>
              <a:t>p</a:t>
            </a:r>
            <a:endParaRPr lang="it-IT" sz="2800" b="1" baseline="30000" dirty="0"/>
          </a:p>
        </p:txBody>
      </p:sp>
      <p:sp>
        <p:nvSpPr>
          <p:cNvPr id="87" name="CasellaDiTesto 86"/>
          <p:cNvSpPr txBox="1"/>
          <p:nvPr/>
        </p:nvSpPr>
        <p:spPr>
          <a:xfrm>
            <a:off x="218703" y="3202176"/>
            <a:ext cx="3196608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</a:t>
            </a:r>
            <a:r>
              <a:rPr lang="it-IT" sz="2800" b="1" baseline="-25000" dirty="0" smtClean="0"/>
              <a:t> </a:t>
            </a:r>
            <a:r>
              <a:rPr lang="it-IT" sz="2800" dirty="0" smtClean="0"/>
              <a:t>← </a:t>
            </a:r>
            <a:r>
              <a:rPr lang="it-IT" sz="2800" i="1" dirty="0" err="1" smtClean="0"/>
              <a:t>g</a:t>
            </a:r>
            <a:r>
              <a:rPr lang="it-IT" sz="3600" baseline="30000" dirty="0" err="1" smtClean="0"/>
              <a:t>a</a:t>
            </a:r>
            <a:r>
              <a:rPr lang="it-IT" sz="2800" dirty="0" smtClean="0"/>
              <a:t> </a:t>
            </a:r>
            <a:r>
              <a:rPr lang="it-IT" sz="2800" dirty="0" err="1" smtClean="0"/>
              <a:t>mod</a:t>
            </a:r>
            <a:r>
              <a:rPr lang="it-IT" sz="2800" dirty="0" smtClean="0"/>
              <a:t> </a:t>
            </a:r>
            <a:r>
              <a:rPr lang="it-IT" sz="2800" i="1" dirty="0" smtClean="0"/>
              <a:t>p</a:t>
            </a:r>
            <a:endParaRPr lang="it-IT" sz="2000" b="1" i="1" dirty="0"/>
          </a:p>
        </p:txBody>
      </p:sp>
      <p:sp>
        <p:nvSpPr>
          <p:cNvPr id="88" name="CasellaDiTesto 87"/>
          <p:cNvSpPr txBox="1"/>
          <p:nvPr/>
        </p:nvSpPr>
        <p:spPr>
          <a:xfrm>
            <a:off x="3779912" y="3515678"/>
            <a:ext cx="165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ENC</a:t>
            </a:r>
            <a:r>
              <a:rPr lang="it-IT" sz="2800" baseline="-25000" dirty="0" err="1" smtClean="0"/>
              <a:t>Pwd</a:t>
            </a:r>
            <a:r>
              <a:rPr lang="it-IT" sz="2800" dirty="0" smtClean="0"/>
              <a:t>(B)</a:t>
            </a:r>
            <a:endParaRPr lang="it-IT" sz="2000" b="1" baseline="30000" dirty="0"/>
          </a:p>
        </p:txBody>
      </p:sp>
      <p:sp>
        <p:nvSpPr>
          <p:cNvPr id="89" name="CasellaDiTesto 88"/>
          <p:cNvSpPr txBox="1"/>
          <p:nvPr/>
        </p:nvSpPr>
        <p:spPr>
          <a:xfrm>
            <a:off x="237513" y="4512320"/>
            <a:ext cx="319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DH</a:t>
            </a:r>
            <a:r>
              <a:rPr lang="it-IT" sz="2800" b="1" baseline="-25000" dirty="0"/>
              <a:t>C</a:t>
            </a:r>
            <a:r>
              <a:rPr lang="it-IT" sz="2800" b="1" dirty="0" smtClean="0"/>
              <a:t> </a:t>
            </a:r>
            <a:r>
              <a:rPr lang="it-IT" sz="2800" dirty="0" smtClean="0"/>
              <a:t>= </a:t>
            </a:r>
            <a:r>
              <a:rPr lang="it-IT" sz="2800" dirty="0" err="1" smtClean="0"/>
              <a:t>B</a:t>
            </a:r>
            <a:r>
              <a:rPr lang="it-IT" sz="3600" baseline="30000" dirty="0" err="1" smtClean="0"/>
              <a:t>a</a:t>
            </a:r>
            <a:r>
              <a:rPr lang="it-IT" sz="2800" dirty="0" smtClean="0"/>
              <a:t> </a:t>
            </a:r>
            <a:r>
              <a:rPr lang="it-IT" sz="2800" dirty="0" err="1" smtClean="0"/>
              <a:t>mod</a:t>
            </a:r>
            <a:r>
              <a:rPr lang="it-IT" sz="2800" dirty="0" smtClean="0"/>
              <a:t> </a:t>
            </a:r>
            <a:r>
              <a:rPr lang="it-IT" sz="2800" i="1" dirty="0" smtClean="0"/>
              <a:t>p</a:t>
            </a:r>
            <a:endParaRPr lang="it-IT" sz="2000" i="1" dirty="0"/>
          </a:p>
        </p:txBody>
      </p:sp>
      <p:sp>
        <p:nvSpPr>
          <p:cNvPr id="90" name="CasellaDiTesto 89"/>
          <p:cNvSpPr txBox="1"/>
          <p:nvPr/>
        </p:nvSpPr>
        <p:spPr>
          <a:xfrm>
            <a:off x="6228184" y="4398000"/>
            <a:ext cx="2670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DH</a:t>
            </a:r>
            <a:r>
              <a:rPr lang="it-IT" sz="2800" b="1" baseline="-25000" dirty="0"/>
              <a:t>S</a:t>
            </a:r>
            <a:r>
              <a:rPr lang="it-IT" sz="2800" b="1" dirty="0" smtClean="0"/>
              <a:t> </a:t>
            </a:r>
            <a:r>
              <a:rPr lang="it-IT" sz="2800" dirty="0" smtClean="0"/>
              <a:t>= A</a:t>
            </a:r>
            <a:r>
              <a:rPr lang="it-IT" sz="3600" baseline="30000" dirty="0" smtClean="0"/>
              <a:t>b</a:t>
            </a:r>
            <a:r>
              <a:rPr lang="it-IT" sz="2800" dirty="0" smtClean="0"/>
              <a:t> </a:t>
            </a:r>
            <a:r>
              <a:rPr lang="it-IT" sz="2800" dirty="0" err="1" smtClean="0"/>
              <a:t>mod</a:t>
            </a:r>
            <a:r>
              <a:rPr lang="it-IT" sz="2800" dirty="0" smtClean="0"/>
              <a:t> </a:t>
            </a:r>
            <a:r>
              <a:rPr lang="it-IT" sz="2800" i="1" dirty="0" smtClean="0"/>
              <a:t>p</a:t>
            </a:r>
            <a:endParaRPr lang="it-IT" sz="2000" i="1" dirty="0"/>
          </a:p>
        </p:txBody>
      </p:sp>
      <p:sp>
        <p:nvSpPr>
          <p:cNvPr id="92" name="CasellaDiTesto 91"/>
          <p:cNvSpPr txBox="1"/>
          <p:nvPr/>
        </p:nvSpPr>
        <p:spPr>
          <a:xfrm>
            <a:off x="231964" y="4013999"/>
            <a:ext cx="319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B</a:t>
            </a:r>
            <a:r>
              <a:rPr lang="it-IT" sz="2800" b="1" dirty="0" smtClean="0"/>
              <a:t> </a:t>
            </a:r>
            <a:r>
              <a:rPr lang="it-IT" sz="2800" dirty="0" smtClean="0"/>
              <a:t>= </a:t>
            </a:r>
            <a:r>
              <a:rPr lang="it-IT" sz="2800" dirty="0" err="1" smtClean="0"/>
              <a:t>DEC</a:t>
            </a:r>
            <a:r>
              <a:rPr lang="it-IT" sz="2800" baseline="-25000" dirty="0" err="1" smtClean="0"/>
              <a:t>Pwd</a:t>
            </a:r>
            <a:r>
              <a:rPr lang="it-IT" sz="2800" dirty="0" smtClean="0"/>
              <a:t>(B)</a:t>
            </a:r>
            <a:endParaRPr lang="it-IT" sz="2000" i="1" dirty="0"/>
          </a:p>
        </p:txBody>
      </p:sp>
      <p:sp>
        <p:nvSpPr>
          <p:cNvPr id="93" name="CasellaDiTesto 92"/>
          <p:cNvSpPr txBox="1"/>
          <p:nvPr/>
        </p:nvSpPr>
        <p:spPr>
          <a:xfrm>
            <a:off x="207194" y="5035540"/>
            <a:ext cx="384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KEY</a:t>
            </a:r>
            <a:r>
              <a:rPr lang="it-IT" sz="2800" b="1" baseline="-25000" dirty="0" smtClean="0"/>
              <a:t>C</a:t>
            </a:r>
            <a:r>
              <a:rPr lang="it-IT" sz="2800" b="1" dirty="0" smtClean="0"/>
              <a:t> </a:t>
            </a:r>
            <a:r>
              <a:rPr lang="it-IT" sz="2800" dirty="0" smtClean="0"/>
              <a:t>= H</a:t>
            </a:r>
            <a:r>
              <a:rPr lang="it-IT" sz="2800" baseline="-25000" dirty="0" smtClean="0"/>
              <a:t>0</a:t>
            </a:r>
            <a:r>
              <a:rPr lang="it-IT" sz="2800" dirty="0" smtClean="0"/>
              <a:t>(</a:t>
            </a:r>
            <a:r>
              <a:rPr lang="it-IT" sz="2800" dirty="0" err="1" smtClean="0"/>
              <a:t>Pwd|DH</a:t>
            </a:r>
            <a:r>
              <a:rPr lang="it-IT" sz="2800" b="1" baseline="-25000" dirty="0" err="1"/>
              <a:t>C</a:t>
            </a:r>
            <a:r>
              <a:rPr lang="it-IT" sz="2800" dirty="0" smtClean="0"/>
              <a:t>)</a:t>
            </a:r>
            <a:endParaRPr lang="it-IT" sz="2000" i="1" dirty="0"/>
          </a:p>
        </p:txBody>
      </p:sp>
      <p:sp>
        <p:nvSpPr>
          <p:cNvPr id="94" name="CasellaDiTesto 93"/>
          <p:cNvSpPr txBox="1"/>
          <p:nvPr/>
        </p:nvSpPr>
        <p:spPr>
          <a:xfrm>
            <a:off x="218703" y="5446304"/>
            <a:ext cx="420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AUTH</a:t>
            </a:r>
            <a:r>
              <a:rPr lang="it-IT" sz="2800" b="1" dirty="0" smtClean="0"/>
              <a:t> </a:t>
            </a:r>
            <a:r>
              <a:rPr lang="it-IT" sz="2800" dirty="0" smtClean="0"/>
              <a:t>= H</a:t>
            </a:r>
            <a:r>
              <a:rPr lang="it-IT" sz="2800" baseline="-25000" dirty="0" smtClean="0"/>
              <a:t>1</a:t>
            </a:r>
            <a:r>
              <a:rPr lang="it-IT" sz="2800" dirty="0" smtClean="0"/>
              <a:t>(</a:t>
            </a:r>
            <a:r>
              <a:rPr lang="it-IT" sz="2800" dirty="0" err="1" smtClean="0"/>
              <a:t>Pwd|DH</a:t>
            </a:r>
            <a:r>
              <a:rPr lang="it-IT" sz="2800" b="1" baseline="-25000" dirty="0" err="1"/>
              <a:t>C</a:t>
            </a:r>
            <a:r>
              <a:rPr lang="it-IT" sz="2800" dirty="0" smtClean="0"/>
              <a:t>)</a:t>
            </a:r>
            <a:endParaRPr lang="it-IT" sz="2000" i="1" dirty="0"/>
          </a:p>
        </p:txBody>
      </p:sp>
      <p:sp>
        <p:nvSpPr>
          <p:cNvPr id="98" name="CasellaDiTesto 97"/>
          <p:cNvSpPr txBox="1"/>
          <p:nvPr/>
        </p:nvSpPr>
        <p:spPr>
          <a:xfrm>
            <a:off x="5554126" y="5028316"/>
            <a:ext cx="3652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if</a:t>
            </a:r>
            <a:r>
              <a:rPr lang="it-IT" sz="2800" dirty="0" smtClean="0"/>
              <a:t> AUTH</a:t>
            </a:r>
            <a:r>
              <a:rPr lang="it-IT" sz="2800" b="1" dirty="0" smtClean="0"/>
              <a:t> </a:t>
            </a:r>
            <a:r>
              <a:rPr lang="it-IT" sz="2800" dirty="0" smtClean="0"/>
              <a:t>= H</a:t>
            </a:r>
            <a:r>
              <a:rPr lang="it-IT" sz="2800" baseline="-25000" dirty="0" smtClean="0"/>
              <a:t>1</a:t>
            </a:r>
            <a:r>
              <a:rPr lang="it-IT" sz="2800" dirty="0" smtClean="0"/>
              <a:t>(</a:t>
            </a:r>
            <a:r>
              <a:rPr lang="it-IT" sz="2800" dirty="0" err="1" smtClean="0"/>
              <a:t>Pwd|DH</a:t>
            </a:r>
            <a:r>
              <a:rPr lang="it-IT" sz="2800" b="1" baseline="-25000" dirty="0" err="1"/>
              <a:t>S</a:t>
            </a:r>
            <a:r>
              <a:rPr lang="it-IT" sz="2800" dirty="0" smtClean="0"/>
              <a:t>)</a:t>
            </a:r>
          </a:p>
          <a:p>
            <a:pPr algn="ctr"/>
            <a:r>
              <a:rPr lang="it-IT" sz="2800" dirty="0" smtClean="0"/>
              <a:t>KEY</a:t>
            </a:r>
            <a:r>
              <a:rPr lang="it-IT" sz="2800" b="1" baseline="-25000" dirty="0" smtClean="0"/>
              <a:t>S</a:t>
            </a:r>
            <a:r>
              <a:rPr lang="it-IT" sz="2800" b="1" dirty="0" smtClean="0"/>
              <a:t> </a:t>
            </a:r>
            <a:r>
              <a:rPr lang="it-IT" sz="2800" dirty="0"/>
              <a:t>= </a:t>
            </a:r>
            <a:r>
              <a:rPr lang="it-IT" sz="2800" dirty="0" smtClean="0"/>
              <a:t>H</a:t>
            </a:r>
            <a:r>
              <a:rPr lang="it-IT" sz="2800" baseline="-25000" dirty="0" smtClean="0"/>
              <a:t>0</a:t>
            </a:r>
            <a:r>
              <a:rPr lang="it-IT" sz="2800" dirty="0" smtClean="0"/>
              <a:t>(</a:t>
            </a:r>
            <a:r>
              <a:rPr lang="it-IT" sz="2800" dirty="0" err="1" smtClean="0"/>
              <a:t>Pwd|DH</a:t>
            </a:r>
            <a:r>
              <a:rPr lang="it-IT" sz="2800" b="1" baseline="-25000" dirty="0" err="1"/>
              <a:t>S</a:t>
            </a:r>
            <a:r>
              <a:rPr lang="it-IT" sz="2800" dirty="0" smtClean="0"/>
              <a:t>)</a:t>
            </a:r>
          </a:p>
          <a:p>
            <a:pPr algn="ctr"/>
            <a:r>
              <a:rPr lang="it-IT" sz="2800" dirty="0" smtClean="0"/>
              <a:t>else ERROR</a:t>
            </a:r>
            <a:endParaRPr lang="it-IT" sz="2000" dirty="0"/>
          </a:p>
        </p:txBody>
      </p:sp>
      <p:cxnSp>
        <p:nvCxnSpPr>
          <p:cNvPr id="99" name="Connettore 2 98"/>
          <p:cNvCxnSpPr/>
          <p:nvPr/>
        </p:nvCxnSpPr>
        <p:spPr>
          <a:xfrm>
            <a:off x="3598718" y="5680844"/>
            <a:ext cx="20162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sellaDiTesto 99"/>
          <p:cNvSpPr txBox="1"/>
          <p:nvPr/>
        </p:nvSpPr>
        <p:spPr>
          <a:xfrm>
            <a:off x="3995936" y="508156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AUTH</a:t>
            </a:r>
            <a:endParaRPr lang="it-IT" sz="2000" b="1" baseline="30000" dirty="0"/>
          </a:p>
        </p:txBody>
      </p:sp>
      <p:sp>
        <p:nvSpPr>
          <p:cNvPr id="3" name="Rettangolo 2"/>
          <p:cNvSpPr/>
          <p:nvPr/>
        </p:nvSpPr>
        <p:spPr>
          <a:xfrm>
            <a:off x="1382968" y="5502532"/>
            <a:ext cx="2051153" cy="46699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7029457" y="5063654"/>
            <a:ext cx="2007040" cy="46699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1993975" y="1347883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Setup</a:t>
            </a:r>
            <a:r>
              <a:rPr lang="en-US" sz="2000" dirty="0" smtClean="0"/>
              <a:t>:</a:t>
            </a:r>
          </a:p>
          <a:p>
            <a:pPr algn="ctr"/>
            <a:r>
              <a:rPr lang="en-US" sz="2000" dirty="0" smtClean="0"/>
              <a:t>finite </a:t>
            </a:r>
            <a:r>
              <a:rPr lang="en-US" sz="2000" dirty="0"/>
              <a:t>cyclic group </a:t>
            </a:r>
            <a:r>
              <a:rPr lang="en-US" sz="2000" b="1" dirty="0"/>
              <a:t>G</a:t>
            </a:r>
            <a:r>
              <a:rPr lang="en-US" sz="2000" dirty="0"/>
              <a:t> = </a:t>
            </a:r>
            <a:r>
              <a:rPr lang="en-US" sz="2000" dirty="0" smtClean="0"/>
              <a:t>&lt;</a:t>
            </a:r>
            <a:r>
              <a:rPr lang="en-US" sz="2000" i="1" dirty="0" smtClean="0"/>
              <a:t>g</a:t>
            </a:r>
            <a:r>
              <a:rPr lang="en-US" sz="2000" dirty="0" smtClean="0"/>
              <a:t>&gt; </a:t>
            </a:r>
          </a:p>
          <a:p>
            <a:pPr algn="ctr"/>
            <a:r>
              <a:rPr lang="en-US" sz="2000" dirty="0" smtClean="0"/>
              <a:t>of order </a:t>
            </a:r>
            <a:r>
              <a:rPr lang="it-IT" sz="2000" dirty="0" smtClean="0"/>
              <a:t>a </a:t>
            </a:r>
            <a:r>
              <a:rPr lang="it-IT" sz="2000" dirty="0"/>
              <a:t>prime </a:t>
            </a:r>
            <a:r>
              <a:rPr lang="it-IT" sz="2000" dirty="0" err="1" smtClean="0"/>
              <a:t>number</a:t>
            </a:r>
            <a:r>
              <a:rPr lang="it-IT" sz="2000" dirty="0" smtClean="0"/>
              <a:t> </a:t>
            </a:r>
            <a:r>
              <a:rPr lang="it-IT" sz="2000" i="1" dirty="0" smtClean="0"/>
              <a:t>p</a:t>
            </a:r>
            <a:endParaRPr lang="it-IT" sz="2000" i="1" dirty="0"/>
          </a:p>
        </p:txBody>
      </p:sp>
      <p:sp>
        <p:nvSpPr>
          <p:cNvPr id="4" name="Ovale 3"/>
          <p:cNvSpPr/>
          <p:nvPr/>
        </p:nvSpPr>
        <p:spPr>
          <a:xfrm>
            <a:off x="218703" y="4921220"/>
            <a:ext cx="907541" cy="759624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/>
          <p:cNvSpPr/>
          <p:nvPr/>
        </p:nvSpPr>
        <p:spPr>
          <a:xfrm>
            <a:off x="5774413" y="5356216"/>
            <a:ext cx="907541" cy="759624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82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5" grpId="0"/>
      <p:bldP spid="86" grpId="0"/>
      <p:bldP spid="87" grpId="0"/>
      <p:bldP spid="88" grpId="0"/>
      <p:bldP spid="89" grpId="0"/>
      <p:bldP spid="90" grpId="0"/>
      <p:bldP spid="92" grpId="0"/>
      <p:bldP spid="93" grpId="0"/>
      <p:bldP spid="94" grpId="1"/>
      <p:bldP spid="98" grpId="0"/>
      <p:bldP spid="100" grpId="0"/>
      <p:bldP spid="3" grpId="0" animBg="1"/>
      <p:bldP spid="3" grpId="1" animBg="1"/>
      <p:bldP spid="28" grpId="0" animBg="1"/>
      <p:bldP spid="28" grpId="1" animBg="1"/>
      <p:bldP spid="4" grpId="0" animBg="1"/>
      <p:bldP spid="3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ctrTitle" idx="4294967295"/>
          </p:nvPr>
        </p:nvSpPr>
        <p:spPr>
          <a:xfrm>
            <a:off x="539750" y="404813"/>
            <a:ext cx="7704138" cy="11525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Proof Idea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153443"/>
            <a:ext cx="8713788" cy="1152525"/>
          </a:xfr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FontTx/>
              <a:buNone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323850" y="2297906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It suffices to show that </a:t>
            </a:r>
            <a:r>
              <a:rPr lang="en-US" sz="2400" b="1" dirty="0">
                <a:latin typeface="Calibri" pitchFamily="34" charset="0"/>
              </a:rPr>
              <a:t>(</a:t>
            </a:r>
            <a:r>
              <a:rPr lang="en-US" sz="2400" b="1" dirty="0" err="1">
                <a:latin typeface="Calibri" pitchFamily="34" charset="0"/>
              </a:rPr>
              <a:t>Enc,Dec</a:t>
            </a:r>
            <a:r>
              <a:rPr lang="en-US" sz="2400" b="1" dirty="0">
                <a:latin typeface="Calibri" pitchFamily="34" charset="0"/>
              </a:rPr>
              <a:t>)</a:t>
            </a:r>
            <a:r>
              <a:rPr lang="en-US" sz="2400" dirty="0">
                <a:latin typeface="Calibri" pitchFamily="34" charset="0"/>
              </a:rPr>
              <a:t> is secure against every</a:t>
            </a:r>
          </a:p>
        </p:txBody>
      </p:sp>
      <p:pic>
        <p:nvPicPr>
          <p:cNvPr id="10240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24881"/>
            <a:ext cx="1296988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0" y="352028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One can prove that even given </a:t>
            </a:r>
            <a:r>
              <a:rPr lang="el-GR" sz="2400" b="1" dirty="0">
                <a:latin typeface="Century" pitchFamily="18" charset="0"/>
                <a:cs typeface="Calibri"/>
              </a:rPr>
              <a:t>Λ</a:t>
            </a:r>
            <a:r>
              <a:rPr lang="en-US" sz="2400" b="1" dirty="0" smtClean="0">
                <a:latin typeface="Calibri" pitchFamily="34" charset="0"/>
              </a:rPr>
              <a:t>’</a:t>
            </a:r>
            <a:r>
              <a:rPr lang="en-US" sz="2400" b="1" baseline="-25000" dirty="0" smtClean="0">
                <a:latin typeface="Calibri" pitchFamily="34" charset="0"/>
              </a:rPr>
              <a:t>1</a:t>
            </a:r>
            <a:r>
              <a:rPr lang="en-US" sz="2400" b="1" dirty="0">
                <a:latin typeface="Calibri" pitchFamily="34" charset="0"/>
              </a:rPr>
              <a:t>(            ,            </a:t>
            </a:r>
            <a:r>
              <a:rPr lang="en-US" sz="2400" b="1" dirty="0" smtClean="0">
                <a:latin typeface="Calibri" pitchFamily="34" charset="0"/>
              </a:rPr>
              <a:t>),…,</a:t>
            </a:r>
            <a:r>
              <a:rPr lang="el-GR" sz="2400" b="1" dirty="0" smtClean="0">
                <a:latin typeface="Century" pitchFamily="18" charset="0"/>
                <a:cs typeface="Calibri"/>
              </a:rPr>
              <a:t>Λ</a:t>
            </a:r>
            <a:r>
              <a:rPr lang="en-US" sz="2400" b="1" dirty="0" smtClean="0">
                <a:latin typeface="Calibri" pitchFamily="34" charset="0"/>
              </a:rPr>
              <a:t>’</a:t>
            </a:r>
            <a:r>
              <a:rPr lang="en-US" sz="2400" b="1" baseline="-25000" dirty="0" smtClean="0">
                <a:latin typeface="Calibri" pitchFamily="34" charset="0"/>
              </a:rPr>
              <a:t>t</a:t>
            </a:r>
            <a:r>
              <a:rPr lang="en-US" sz="2400" b="1" dirty="0" smtClean="0">
                <a:latin typeface="Calibri" pitchFamily="34" charset="0"/>
              </a:rPr>
              <a:t>(             </a:t>
            </a:r>
            <a:r>
              <a:rPr lang="en-US" sz="2400" b="1" dirty="0">
                <a:latin typeface="Calibri" pitchFamily="34" charset="0"/>
              </a:rPr>
              <a:t>,  </a:t>
            </a:r>
            <a:r>
              <a:rPr lang="en-US" sz="2400" b="1" dirty="0" smtClean="0">
                <a:latin typeface="Calibri" pitchFamily="34" charset="0"/>
              </a:rPr>
              <a:t>          </a:t>
            </a:r>
            <a:r>
              <a:rPr lang="en-US" sz="2400" b="1" dirty="0">
                <a:latin typeface="Calibri" pitchFamily="34" charset="0"/>
              </a:rPr>
              <a:t>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32138" y="4241006"/>
            <a:ext cx="793750" cy="55880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>
              <a:effectLst/>
              <a:latin typeface="Calibri" pitchFamily="34" charset="0"/>
            </a:endParaRPr>
          </a:p>
          <a:p>
            <a:pPr algn="ctr"/>
            <a:r>
              <a:rPr lang="en-US" sz="2400" b="1">
                <a:effectLst/>
                <a:latin typeface="Calibri" pitchFamily="34" charset="0"/>
              </a:rPr>
              <a:t>R</a:t>
            </a:r>
            <a:r>
              <a:rPr lang="en-US" sz="2400" b="1" baseline="-25000">
                <a:effectLst/>
                <a:latin typeface="Calibri" pitchFamily="34" charset="0"/>
              </a:rPr>
              <a:t>0</a:t>
            </a:r>
          </a:p>
          <a:p>
            <a:pPr algn="ctr"/>
            <a:endParaRPr lang="en-US" sz="300" b="1">
              <a:effectLst/>
              <a:latin typeface="Calibri" pitchFamily="34" charset="0"/>
            </a:endParaRP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250825" y="4077072"/>
            <a:ext cx="8569325" cy="2089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43438" y="4241006"/>
            <a:ext cx="793750" cy="55880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>
              <a:effectLst/>
              <a:latin typeface="Calibri" pitchFamily="34" charset="0"/>
            </a:endParaRPr>
          </a:p>
          <a:p>
            <a:pPr algn="ctr"/>
            <a:r>
              <a:rPr lang="en-US" sz="2400" b="1">
                <a:effectLst/>
                <a:latin typeface="Calibri" pitchFamily="34" charset="0"/>
              </a:rPr>
              <a:t>R</a:t>
            </a:r>
            <a:r>
              <a:rPr lang="en-US" sz="2400" b="1" baseline="-25000">
                <a:effectLst/>
                <a:latin typeface="Calibri" pitchFamily="34" charset="0"/>
              </a:rPr>
              <a:t>1</a:t>
            </a:r>
          </a:p>
          <a:p>
            <a:pPr algn="ctr"/>
            <a:endParaRPr lang="en-US" sz="300" b="1">
              <a:effectLst/>
              <a:latin typeface="Calibri" pitchFamily="34" charset="0"/>
            </a:endParaRP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430213" y="1216818"/>
            <a:ext cx="8713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effectLst/>
                <a:latin typeface="Calibri" pitchFamily="34" charset="0"/>
              </a:rPr>
              <a:t>Enc</a:t>
            </a:r>
            <a:r>
              <a:rPr lang="en-US" sz="3200" b="1" dirty="0">
                <a:effectLst/>
                <a:latin typeface="Calibri" pitchFamily="34" charset="0"/>
              </a:rPr>
              <a:t>(m):=(          ,          ,                        m)</a:t>
            </a:r>
          </a:p>
        </p:txBody>
      </p:sp>
      <p:graphicFrame>
        <p:nvGraphicFramePr>
          <p:cNvPr id="1024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60566"/>
              </p:ext>
            </p:extLst>
          </p:nvPr>
        </p:nvGraphicFramePr>
        <p:xfrm>
          <a:off x="7019925" y="1288256"/>
          <a:ext cx="4524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Equation" r:id="rId5" imgW="164880" imgH="177480" progId="Equation.3">
                  <p:embed/>
                </p:oleObj>
              </mc:Choice>
              <mc:Fallback>
                <p:oleObj name="Equation" r:id="rId5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288256"/>
                        <a:ext cx="45243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76600" y="1218406"/>
            <a:ext cx="793750" cy="55880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>
              <a:effectLst/>
              <a:latin typeface="Calibri" pitchFamily="34" charset="0"/>
            </a:endParaRPr>
          </a:p>
          <a:p>
            <a:pPr algn="ctr"/>
            <a:r>
              <a:rPr lang="en-US" sz="2400" b="1">
                <a:effectLst/>
                <a:latin typeface="Calibri" pitchFamily="34" charset="0"/>
              </a:rPr>
              <a:t>R</a:t>
            </a:r>
            <a:r>
              <a:rPr lang="en-US" sz="2400" b="1" baseline="-25000">
                <a:effectLst/>
                <a:latin typeface="Calibri" pitchFamily="34" charset="0"/>
              </a:rPr>
              <a:t>0</a:t>
            </a:r>
          </a:p>
          <a:p>
            <a:pPr algn="ctr"/>
            <a:endParaRPr lang="en-US" sz="300" b="1">
              <a:effectLst/>
              <a:latin typeface="Calibri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4663" y="1218406"/>
            <a:ext cx="793750" cy="55880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 dirty="0">
              <a:effectLst/>
              <a:latin typeface="Calibri" pitchFamily="34" charset="0"/>
            </a:endParaRPr>
          </a:p>
          <a:p>
            <a:pPr algn="ctr"/>
            <a:r>
              <a:rPr lang="en-US" sz="2400" b="1" dirty="0">
                <a:effectLst/>
                <a:latin typeface="Calibri" pitchFamily="34" charset="0"/>
              </a:rPr>
              <a:t>R</a:t>
            </a:r>
            <a:r>
              <a:rPr lang="en-US" sz="2400" b="1" baseline="-25000" dirty="0">
                <a:effectLst/>
                <a:latin typeface="Calibri" pitchFamily="34" charset="0"/>
              </a:rPr>
              <a:t>1</a:t>
            </a:r>
          </a:p>
          <a:p>
            <a:pPr algn="ctr"/>
            <a:endParaRPr lang="en-US" sz="300" b="1" dirty="0">
              <a:effectLst/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92725" y="1218406"/>
            <a:ext cx="1728788" cy="576262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effectLst/>
                <a:latin typeface="Calibri" pitchFamily="34" charset="0"/>
              </a:rPr>
              <a:t>Ext(R</a:t>
            </a:r>
            <a:r>
              <a:rPr lang="en-US" sz="2800" b="1" baseline="-25000">
                <a:effectLst/>
                <a:latin typeface="Calibri" pitchFamily="34" charset="0"/>
              </a:rPr>
              <a:t>0</a:t>
            </a:r>
            <a:r>
              <a:rPr lang="en-US" sz="2800" b="1">
                <a:effectLst/>
                <a:latin typeface="Calibri" pitchFamily="34" charset="0"/>
              </a:rPr>
              <a:t>,R</a:t>
            </a:r>
            <a:r>
              <a:rPr lang="en-US" sz="2800" b="1" baseline="-25000">
                <a:effectLst/>
                <a:latin typeface="Calibri" pitchFamily="34" charset="0"/>
              </a:rPr>
              <a:t>1</a:t>
            </a:r>
            <a:r>
              <a:rPr lang="en-US" sz="2800" b="1">
                <a:effectLst/>
                <a:latin typeface="Calibri" pitchFamily="34" charset="0"/>
              </a:rPr>
              <a:t>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91025" y="3450431"/>
            <a:ext cx="793750" cy="55880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 dirty="0">
              <a:effectLst/>
              <a:latin typeface="Calibri" pitchFamily="34" charset="0"/>
            </a:endParaRPr>
          </a:p>
          <a:p>
            <a:pPr algn="ctr"/>
            <a:r>
              <a:rPr lang="en-US" sz="2400" b="1" dirty="0">
                <a:effectLst/>
                <a:latin typeface="Calibri" pitchFamily="34" charset="0"/>
              </a:rPr>
              <a:t>R</a:t>
            </a:r>
            <a:r>
              <a:rPr lang="en-US" sz="2400" b="1" baseline="-25000" dirty="0">
                <a:effectLst/>
                <a:latin typeface="Calibri" pitchFamily="34" charset="0"/>
              </a:rPr>
              <a:t>0</a:t>
            </a:r>
          </a:p>
          <a:p>
            <a:pPr algn="ctr"/>
            <a:endParaRPr lang="en-US" sz="300" b="1" dirty="0">
              <a:effectLst/>
              <a:latin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63369" y="3450431"/>
            <a:ext cx="793750" cy="55880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>
              <a:effectLst/>
              <a:latin typeface="Calibri" pitchFamily="34" charset="0"/>
            </a:endParaRPr>
          </a:p>
          <a:p>
            <a:pPr algn="ctr"/>
            <a:r>
              <a:rPr lang="en-US" sz="2400" b="1">
                <a:effectLst/>
                <a:latin typeface="Calibri" pitchFamily="34" charset="0"/>
              </a:rPr>
              <a:t>R</a:t>
            </a:r>
            <a:r>
              <a:rPr lang="en-US" sz="2400" b="1" baseline="-25000">
                <a:effectLst/>
                <a:latin typeface="Calibri" pitchFamily="34" charset="0"/>
              </a:rPr>
              <a:t>1</a:t>
            </a:r>
          </a:p>
          <a:p>
            <a:pPr algn="ctr"/>
            <a:endParaRPr lang="en-US" sz="300" b="1">
              <a:effectLst/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089775" y="3450431"/>
            <a:ext cx="793750" cy="55880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 dirty="0">
              <a:effectLst/>
              <a:latin typeface="Calibri" pitchFamily="34" charset="0"/>
            </a:endParaRPr>
          </a:p>
          <a:p>
            <a:pPr algn="ctr"/>
            <a:r>
              <a:rPr lang="en-US" sz="2400" b="1" dirty="0">
                <a:effectLst/>
                <a:latin typeface="Calibri" pitchFamily="34" charset="0"/>
              </a:rPr>
              <a:t>R</a:t>
            </a:r>
            <a:r>
              <a:rPr lang="en-US" sz="2400" b="1" baseline="-25000" dirty="0">
                <a:effectLst/>
                <a:latin typeface="Calibri" pitchFamily="34" charset="0"/>
              </a:rPr>
              <a:t>0</a:t>
            </a:r>
          </a:p>
          <a:p>
            <a:pPr algn="ctr"/>
            <a:endParaRPr lang="en-US" sz="300" b="1" dirty="0">
              <a:effectLst/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034854" y="3450431"/>
            <a:ext cx="793750" cy="55880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300" b="1">
              <a:effectLst/>
              <a:latin typeface="Calibri" pitchFamily="34" charset="0"/>
            </a:endParaRPr>
          </a:p>
          <a:p>
            <a:pPr algn="ctr"/>
            <a:r>
              <a:rPr lang="en-US" sz="2400" b="1">
                <a:effectLst/>
                <a:latin typeface="Calibri" pitchFamily="34" charset="0"/>
              </a:rPr>
              <a:t>R</a:t>
            </a:r>
            <a:r>
              <a:rPr lang="en-US" sz="2400" b="1" baseline="-25000">
                <a:effectLst/>
                <a:latin typeface="Calibri" pitchFamily="34" charset="0"/>
              </a:rPr>
              <a:t>1</a:t>
            </a:r>
          </a:p>
          <a:p>
            <a:pPr algn="ctr"/>
            <a:endParaRPr lang="en-US" sz="300" b="1">
              <a:effectLst/>
              <a:latin typeface="Calibri" pitchFamily="34" charset="0"/>
            </a:endParaRPr>
          </a:p>
        </p:txBody>
      </p:sp>
      <p:sp>
        <p:nvSpPr>
          <p:cNvPr id="102433" name="Text Box 33"/>
          <p:cNvSpPr txBox="1">
            <a:spLocks noChangeArrowheads="1"/>
          </p:cNvSpPr>
          <p:nvPr/>
        </p:nvSpPr>
        <p:spPr bwMode="auto">
          <a:xfrm>
            <a:off x="395288" y="4890293"/>
            <a:ext cx="8280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effectLst/>
                <a:latin typeface="Calibri" pitchFamily="34" charset="0"/>
              </a:rPr>
              <a:t> are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itchFamily="34" charset="0"/>
              </a:rPr>
              <a:t>still independent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effectLst/>
                <a:latin typeface="Calibri" pitchFamily="34" charset="0"/>
              </a:rPr>
              <a:t> have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itchFamily="34" charset="0"/>
              </a:rPr>
              <a:t>high min-entropy </a:t>
            </a:r>
            <a:r>
              <a:rPr lang="en-US" sz="2400" dirty="0">
                <a:effectLst/>
                <a:latin typeface="Calibri" pitchFamily="34" charset="0"/>
              </a:rPr>
              <a:t>(with high probability)</a:t>
            </a:r>
          </a:p>
        </p:txBody>
      </p:sp>
      <p:sp>
        <p:nvSpPr>
          <p:cNvPr id="102435" name="Rectangle 35"/>
          <p:cNvSpPr>
            <a:spLocks noChangeArrowheads="1"/>
          </p:cNvSpPr>
          <p:nvPr/>
        </p:nvSpPr>
        <p:spPr bwMode="auto">
          <a:xfrm>
            <a:off x="1116013" y="1145381"/>
            <a:ext cx="6985000" cy="719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36" name="Text Box 36"/>
          <p:cNvSpPr txBox="1">
            <a:spLocks noChangeArrowheads="1"/>
          </p:cNvSpPr>
          <p:nvPr/>
        </p:nvSpPr>
        <p:spPr bwMode="auto">
          <a:xfrm>
            <a:off x="684213" y="929481"/>
            <a:ext cx="935037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effectLst/>
                <a:latin typeface="Calibri" pitchFamily="34" charset="0"/>
              </a:rPr>
              <a:t>remind</a:t>
            </a:r>
          </a:p>
        </p:txBody>
      </p:sp>
      <p:sp>
        <p:nvSpPr>
          <p:cNvPr id="102438" name="Rectangle 38"/>
          <p:cNvSpPr>
            <a:spLocks noChangeArrowheads="1"/>
          </p:cNvSpPr>
          <p:nvPr/>
        </p:nvSpPr>
        <p:spPr bwMode="auto">
          <a:xfrm>
            <a:off x="5292725" y="1216818"/>
            <a:ext cx="2519363" cy="576263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39" name="Text Box 39"/>
          <p:cNvSpPr txBox="1">
            <a:spLocks noChangeArrowheads="1"/>
          </p:cNvSpPr>
          <p:nvPr/>
        </p:nvSpPr>
        <p:spPr bwMode="auto">
          <a:xfrm>
            <a:off x="3924300" y="431244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and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8" name="Segnaposto contenuto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88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102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102408" grpId="0"/>
      <p:bldP spid="102411" grpId="0"/>
      <p:bldP spid="4" grpId="0" animBg="1"/>
      <p:bldP spid="102413" grpId="0" animBg="1"/>
      <p:bldP spid="2" grpId="0" animBg="1"/>
      <p:bldP spid="102415" grpId="0"/>
      <p:bldP spid="3" grpId="0" animBg="1"/>
      <p:bldP spid="5" grpId="0" animBg="1"/>
      <p:bldP spid="8" grpId="0" animBg="1"/>
      <p:bldP spid="6" grpId="0" animBg="1"/>
      <p:bldP spid="7" grpId="0" animBg="1"/>
      <p:bldP spid="9" grpId="0" animBg="1"/>
      <p:bldP spid="10" grpId="0" animBg="1"/>
      <p:bldP spid="102433" grpId="0"/>
      <p:bldP spid="102435" grpId="0" animBg="1"/>
      <p:bldP spid="102436" grpId="0" animBg="1"/>
      <p:bldP spid="102438" grpId="0" animBg="1"/>
      <p:bldP spid="102438" grpId="1" animBg="1"/>
      <p:bldP spid="10243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 smtClean="0"/>
              <a:t>Authentication</a:t>
            </a:r>
            <a:endParaRPr lang="it-IT" sz="3600" b="1" dirty="0"/>
          </a:p>
        </p:txBody>
      </p:sp>
      <p:pic>
        <p:nvPicPr>
          <p:cNvPr id="5126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83568" y="2960463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802146" y="2936079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61662" y="3789040"/>
            <a:ext cx="583054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Password-</a:t>
            </a:r>
            <a:r>
              <a:rPr lang="it-IT" sz="3200" dirty="0" err="1"/>
              <a:t>based</a:t>
            </a:r>
            <a:r>
              <a:rPr lang="it-IT" sz="3200" dirty="0"/>
              <a:t> </a:t>
            </a:r>
            <a:r>
              <a:rPr lang="it-IT" sz="3200" dirty="0" err="1"/>
              <a:t>Authenticated</a:t>
            </a:r>
            <a:r>
              <a:rPr lang="it-IT" sz="3200" dirty="0"/>
              <a:t> </a:t>
            </a:r>
            <a:r>
              <a:rPr lang="it-IT" sz="3200" dirty="0" err="1" smtClean="0"/>
              <a:t>Key</a:t>
            </a:r>
            <a:r>
              <a:rPr lang="it-IT" sz="3200" dirty="0" smtClean="0"/>
              <a:t> Exchange </a:t>
            </a:r>
            <a:r>
              <a:rPr lang="it-IT" sz="3200" dirty="0" err="1"/>
              <a:t>protocol</a:t>
            </a:r>
            <a:endParaRPr lang="it-IT" sz="3200" dirty="0"/>
          </a:p>
        </p:txBody>
      </p:sp>
      <p:pic>
        <p:nvPicPr>
          <p:cNvPr id="17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570848" y="5568010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393859" y="5545235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20" name="Freccia a destra 19"/>
          <p:cNvSpPr/>
          <p:nvPr/>
        </p:nvSpPr>
        <p:spPr>
          <a:xfrm rot="9345404">
            <a:off x="1760992" y="5239717"/>
            <a:ext cx="1742815" cy="109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 rot="1423218">
            <a:off x="5615805" y="5203350"/>
            <a:ext cx="1742815" cy="109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 rot="9345404">
            <a:off x="5942578" y="3407985"/>
            <a:ext cx="877983" cy="69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/>
          <p:cNvSpPr/>
          <p:nvPr/>
        </p:nvSpPr>
        <p:spPr>
          <a:xfrm rot="1423218">
            <a:off x="1826519" y="3427381"/>
            <a:ext cx="873949" cy="53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7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/>
              <a:t>Authentication</a:t>
            </a:r>
            <a:endParaRPr lang="it-IT" sz="3600" b="1" dirty="0"/>
          </a:p>
        </p:txBody>
      </p:sp>
      <p:pic>
        <p:nvPicPr>
          <p:cNvPr id="5126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65790" y="3580812"/>
            <a:ext cx="583054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Password-</a:t>
            </a:r>
            <a:r>
              <a:rPr lang="it-IT" sz="3200" dirty="0" err="1" smtClean="0"/>
              <a:t>based</a:t>
            </a:r>
            <a:r>
              <a:rPr lang="it-IT" sz="3200" dirty="0" smtClean="0"/>
              <a:t> </a:t>
            </a:r>
            <a:r>
              <a:rPr lang="it-IT" sz="3200" dirty="0" err="1" smtClean="0"/>
              <a:t>Authenticated</a:t>
            </a:r>
            <a:r>
              <a:rPr lang="it-IT" sz="3200" dirty="0" smtClean="0"/>
              <a:t> </a:t>
            </a:r>
            <a:r>
              <a:rPr lang="it-IT" sz="3200" dirty="0" err="1" smtClean="0"/>
              <a:t>Key</a:t>
            </a:r>
            <a:r>
              <a:rPr lang="it-IT" sz="3200" dirty="0" smtClean="0"/>
              <a:t> Exchange </a:t>
            </a:r>
            <a:r>
              <a:rPr lang="it-IT" sz="3200" dirty="0" err="1"/>
              <a:t>protocol</a:t>
            </a:r>
            <a:endParaRPr lang="it-IT" sz="3200" dirty="0"/>
          </a:p>
        </p:txBody>
      </p:sp>
      <p:pic>
        <p:nvPicPr>
          <p:cNvPr id="17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434429" y="5358120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257440" y="5335345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20" name="Freccia a destra 19"/>
          <p:cNvSpPr/>
          <p:nvPr/>
        </p:nvSpPr>
        <p:spPr>
          <a:xfrm rot="9345404">
            <a:off x="1624573" y="5029827"/>
            <a:ext cx="1742815" cy="109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 rot="1423218">
            <a:off x="5559097" y="5006022"/>
            <a:ext cx="1660466" cy="11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7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83568" y="2861458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802146" y="2837074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23" name="Freccia a destra 22"/>
          <p:cNvSpPr/>
          <p:nvPr/>
        </p:nvSpPr>
        <p:spPr>
          <a:xfrm rot="9345404">
            <a:off x="5942578" y="3308980"/>
            <a:ext cx="877983" cy="69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 rot="1423218">
            <a:off x="1826519" y="3328376"/>
            <a:ext cx="873949" cy="53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1755234" y="3606570"/>
            <a:ext cx="583054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600" dirty="0" smtClean="0"/>
          </a:p>
          <a:p>
            <a:pPr algn="ctr"/>
            <a:r>
              <a:rPr lang="it-IT" sz="3200" dirty="0" err="1" smtClean="0"/>
              <a:t>Key</a:t>
            </a:r>
            <a:r>
              <a:rPr lang="it-IT" sz="3200" dirty="0" smtClean="0"/>
              <a:t> Exchange </a:t>
            </a:r>
            <a:r>
              <a:rPr lang="it-IT" sz="3200" dirty="0" err="1" smtClean="0"/>
              <a:t>protocol</a:t>
            </a:r>
            <a:endParaRPr lang="it-IT" sz="3200" dirty="0" smtClean="0"/>
          </a:p>
          <a:p>
            <a:pPr algn="ctr"/>
            <a:endParaRPr lang="it-IT" sz="1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1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 animBg="1"/>
      <p:bldP spid="18" grpId="0" animBg="1"/>
      <p:bldP spid="19" grpId="0" animBg="1"/>
      <p:bldP spid="20" grpId="0" animBg="1"/>
      <p:bldP spid="21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5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AKE: a general </a:t>
            </a:r>
            <a:r>
              <a:rPr lang="it-IT" sz="3600" b="1" dirty="0" err="1" smtClean="0"/>
              <a:t>paradigm</a:t>
            </a:r>
            <a:endParaRPr lang="it-IT" sz="3600" b="1" dirty="0"/>
          </a:p>
        </p:txBody>
      </p:sp>
      <p:pic>
        <p:nvPicPr>
          <p:cNvPr id="5126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91203" y="3563724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414214" y="3540949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81569" y="4242996"/>
            <a:ext cx="517003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Password-</a:t>
            </a:r>
            <a:r>
              <a:rPr lang="it-IT" sz="2800" dirty="0" err="1" smtClean="0"/>
              <a:t>based</a:t>
            </a:r>
            <a:r>
              <a:rPr lang="it-IT" sz="2800" dirty="0" smtClean="0"/>
              <a:t> </a:t>
            </a:r>
            <a:r>
              <a:rPr lang="it-IT" sz="2800" dirty="0" err="1"/>
              <a:t>Authenticated</a:t>
            </a:r>
            <a:r>
              <a:rPr lang="it-IT" sz="2800" dirty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Exchange </a:t>
            </a:r>
            <a:r>
              <a:rPr lang="it-IT" sz="2800" dirty="0" err="1"/>
              <a:t>protocol</a:t>
            </a:r>
            <a:endParaRPr lang="it-IT" sz="28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981569" y="2244441"/>
            <a:ext cx="5170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Weak</a:t>
            </a:r>
            <a:r>
              <a:rPr lang="it-IT" sz="2800" dirty="0" smtClean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Exchange </a:t>
            </a:r>
            <a:r>
              <a:rPr lang="it-IT" sz="2800" dirty="0" err="1"/>
              <a:t>protocol</a:t>
            </a:r>
            <a:endParaRPr lang="it-IT" sz="2800" dirty="0"/>
          </a:p>
        </p:txBody>
      </p:sp>
      <p:sp>
        <p:nvSpPr>
          <p:cNvPr id="3" name="Freccia a destra 2"/>
          <p:cNvSpPr/>
          <p:nvPr/>
        </p:nvSpPr>
        <p:spPr>
          <a:xfrm rot="9345404">
            <a:off x="1781347" y="3235431"/>
            <a:ext cx="1742815" cy="109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1423218">
            <a:off x="5636160" y="3199064"/>
            <a:ext cx="1742815" cy="109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ccia a destra 20"/>
          <p:cNvSpPr/>
          <p:nvPr/>
        </p:nvSpPr>
        <p:spPr>
          <a:xfrm rot="9345404">
            <a:off x="6544807" y="3984394"/>
            <a:ext cx="877983" cy="69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 rot="1423218">
            <a:off x="1767442" y="4012643"/>
            <a:ext cx="873949" cy="53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70847" y="5629987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393858" y="5607212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25" name="Freccia a destra 24"/>
          <p:cNvSpPr/>
          <p:nvPr/>
        </p:nvSpPr>
        <p:spPr>
          <a:xfrm rot="9345404">
            <a:off x="1811531" y="5488033"/>
            <a:ext cx="824672" cy="158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a destra 26"/>
          <p:cNvSpPr/>
          <p:nvPr/>
        </p:nvSpPr>
        <p:spPr>
          <a:xfrm rot="1694213">
            <a:off x="6643470" y="5511364"/>
            <a:ext cx="824672" cy="158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9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30" name="AutoShape 29"/>
          <p:cNvSpPr>
            <a:spLocks noChangeArrowheads="1"/>
          </p:cNvSpPr>
          <p:nvPr/>
        </p:nvSpPr>
        <p:spPr bwMode="auto">
          <a:xfrm>
            <a:off x="3469815" y="3150809"/>
            <a:ext cx="2686361" cy="1007541"/>
          </a:xfrm>
          <a:prstGeom prst="wedgeRoundRectCallout">
            <a:avLst>
              <a:gd name="adj1" fmla="val -69561"/>
              <a:gd name="adj2" fmla="val -97355"/>
              <a:gd name="adj3" fmla="val 166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469815" y="3219567"/>
            <a:ext cx="268636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dirty="0" err="1" smtClean="0">
                <a:effectLst/>
                <a:latin typeface="Calibri" pitchFamily="34" charset="0"/>
              </a:rPr>
              <a:t>Low</a:t>
            </a:r>
            <a:r>
              <a:rPr lang="it-IT" sz="2000" b="1" dirty="0" smtClean="0">
                <a:effectLst/>
                <a:latin typeface="Calibri" pitchFamily="34" charset="0"/>
              </a:rPr>
              <a:t> </a:t>
            </a:r>
            <a:r>
              <a:rPr lang="it-IT" sz="2000" b="1" dirty="0" err="1" smtClean="0">
                <a:effectLst/>
                <a:latin typeface="Calibri" pitchFamily="34" charset="0"/>
              </a:rPr>
              <a:t>entropy</a:t>
            </a:r>
            <a:endParaRPr lang="it-IT" sz="2000" b="1" dirty="0" smtClean="0">
              <a:effectLst/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it-IT" sz="2000" b="1" dirty="0" smtClean="0">
                <a:latin typeface="Calibri" pitchFamily="34" charset="0"/>
              </a:rPr>
              <a:t>Human </a:t>
            </a:r>
            <a:r>
              <a:rPr lang="it-IT" sz="2000" b="1" dirty="0" err="1" smtClean="0">
                <a:latin typeface="Calibri" pitchFamily="34" charset="0"/>
              </a:rPr>
              <a:t>memorizable</a:t>
            </a:r>
            <a:endParaRPr lang="it-IT" b="1" dirty="0">
              <a:effectLst/>
              <a:latin typeface="Calibri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77515" y="1196752"/>
            <a:ext cx="5148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Cash, Ding, </a:t>
            </a:r>
            <a:r>
              <a:rPr lang="en-US" sz="1600" dirty="0" err="1" smtClean="0"/>
              <a:t>Dodis</a:t>
            </a:r>
            <a:r>
              <a:rPr lang="en-US" sz="1600" dirty="0" smtClean="0"/>
              <a:t>, Lee, Lipton and </a:t>
            </a:r>
            <a:r>
              <a:rPr lang="en-US" sz="1600" dirty="0" err="1" smtClean="0"/>
              <a:t>Walfish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“Intrusion-resilient </a:t>
            </a:r>
            <a:r>
              <a:rPr lang="en-US" sz="1600" dirty="0"/>
              <a:t>key exchange in the </a:t>
            </a:r>
            <a:r>
              <a:rPr lang="en-US" sz="1600" dirty="0" smtClean="0"/>
              <a:t>Bounded Retrieval </a:t>
            </a:r>
            <a:r>
              <a:rPr lang="it-IT" sz="1600" dirty="0" smtClean="0"/>
              <a:t>Model". </a:t>
            </a:r>
            <a:r>
              <a:rPr lang="it-IT" sz="1600" dirty="0"/>
              <a:t>In TCC (</a:t>
            </a:r>
            <a:r>
              <a:rPr lang="it-IT" sz="1600" dirty="0" smtClean="0"/>
              <a:t>2007)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930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6" grpId="0" animBg="1"/>
      <p:bldP spid="16" grpId="0" animBg="1"/>
      <p:bldP spid="3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Cryptography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Design of </a:t>
            </a:r>
            <a:r>
              <a:rPr lang="it-IT" sz="2800" b="1" dirty="0" err="1" smtClean="0"/>
              <a:t>secure</a:t>
            </a:r>
            <a:r>
              <a:rPr lang="it-IT" sz="2800" b="1" dirty="0" smtClean="0"/>
              <a:t> </a:t>
            </a:r>
            <a:r>
              <a:rPr lang="it-IT" sz="2800" dirty="0" err="1" smtClean="0"/>
              <a:t>cryptographic</a:t>
            </a:r>
            <a:r>
              <a:rPr lang="it-IT" sz="2800" dirty="0" smtClean="0"/>
              <a:t> </a:t>
            </a:r>
            <a:r>
              <a:rPr lang="it-IT" sz="2800" dirty="0" err="1" smtClean="0"/>
              <a:t>schemes</a:t>
            </a:r>
            <a:endParaRPr lang="it-IT" sz="2800" dirty="0" smtClean="0"/>
          </a:p>
          <a:p>
            <a:endParaRPr lang="it-IT" sz="2800" b="1" dirty="0"/>
          </a:p>
          <a:p>
            <a:pPr marL="0" indent="0" algn="ctr">
              <a:buNone/>
            </a:pPr>
            <a:r>
              <a:rPr lang="it-IT" sz="2800" dirty="0" smtClean="0"/>
              <a:t>For long time, </a:t>
            </a:r>
            <a:r>
              <a:rPr lang="it-IT" sz="2800" dirty="0" err="1" smtClean="0"/>
              <a:t>mostly</a:t>
            </a:r>
            <a:r>
              <a:rPr lang="it-IT" sz="2800" dirty="0" smtClean="0"/>
              <a:t> </a:t>
            </a:r>
            <a:r>
              <a:rPr lang="it-IT" sz="2800" dirty="0" err="1" smtClean="0"/>
              <a:t>based</a:t>
            </a:r>
            <a:r>
              <a:rPr lang="it-IT" sz="2800" dirty="0" smtClean="0"/>
              <a:t> on </a:t>
            </a:r>
          </a:p>
          <a:p>
            <a:pPr marL="0" indent="0" algn="ctr">
              <a:buNone/>
            </a:pPr>
            <a:r>
              <a:rPr lang="it-IT" sz="2800" b="1" dirty="0" err="1" smtClean="0"/>
              <a:t>intuition</a:t>
            </a:r>
            <a:r>
              <a:rPr lang="it-IT" sz="2800" dirty="0" smtClean="0"/>
              <a:t> and </a:t>
            </a:r>
            <a:r>
              <a:rPr lang="it-IT" sz="2800" b="1" dirty="0" err="1" smtClean="0"/>
              <a:t>experience</a:t>
            </a:r>
            <a:endParaRPr lang="it-IT" sz="2800" b="1" dirty="0" smtClean="0"/>
          </a:p>
          <a:p>
            <a:pPr marL="0" indent="0" algn="ctr">
              <a:buNone/>
            </a:pPr>
            <a:endParaRPr lang="it-IT" sz="2800" b="1" dirty="0" smtClean="0"/>
          </a:p>
          <a:p>
            <a:pPr marL="0" indent="0" algn="ctr">
              <a:buNone/>
            </a:pPr>
            <a:endParaRPr lang="it-IT" sz="2800" b="1" dirty="0" smtClean="0"/>
          </a:p>
          <a:p>
            <a:pPr marL="0" indent="0" algn="ctr">
              <a:buNone/>
            </a:pPr>
            <a:r>
              <a:rPr lang="it-IT" sz="2800" dirty="0" smtClean="0"/>
              <a:t>Solutions </a:t>
            </a:r>
            <a:r>
              <a:rPr lang="it-IT" sz="2800" b="1" dirty="0" err="1" smtClean="0">
                <a:solidFill>
                  <a:srgbClr val="FF0000"/>
                </a:solidFill>
              </a:rPr>
              <a:t>broken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in short time</a:t>
            </a:r>
          </a:p>
          <a:p>
            <a:pPr marL="0" indent="0" algn="ctr">
              <a:buNone/>
            </a:pPr>
            <a:endParaRPr lang="it-IT" sz="2800" b="1" dirty="0"/>
          </a:p>
          <a:p>
            <a:pPr marL="0" indent="0" algn="ctr">
              <a:buNone/>
            </a:pPr>
            <a:endParaRPr lang="it-IT" sz="2800" b="1" dirty="0" smtClean="0"/>
          </a:p>
        </p:txBody>
      </p:sp>
      <p:sp>
        <p:nvSpPr>
          <p:cNvPr id="12" name="Freccia in giù 11"/>
          <p:cNvSpPr/>
          <p:nvPr/>
        </p:nvSpPr>
        <p:spPr>
          <a:xfrm>
            <a:off x="3942072" y="4221088"/>
            <a:ext cx="1152128" cy="864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1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6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 smtClean="0"/>
              <a:t>Contribution</a:t>
            </a:r>
            <a:r>
              <a:rPr lang="it-IT" sz="3600" b="1" dirty="0" smtClean="0"/>
              <a:t>: AKE </a:t>
            </a:r>
            <a:r>
              <a:rPr lang="it-IT" sz="3600" b="1" dirty="0" err="1" smtClean="0"/>
              <a:t>protocol</a:t>
            </a:r>
            <a:r>
              <a:rPr lang="it-IT" sz="3600" b="1" dirty="0" smtClean="0"/>
              <a:t> in the BRM</a:t>
            </a:r>
            <a:endParaRPr lang="it-IT" sz="3600" b="1" dirty="0"/>
          </a:p>
        </p:txBody>
      </p:sp>
      <p:pic>
        <p:nvPicPr>
          <p:cNvPr id="5126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CLIENT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SERVER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31641" y="3218384"/>
            <a:ext cx="669464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Universally-Composable</a:t>
            </a:r>
            <a:r>
              <a:rPr lang="it-IT" sz="2800" dirty="0" smtClean="0"/>
              <a:t> Password-</a:t>
            </a:r>
            <a:r>
              <a:rPr lang="it-IT" sz="2800" dirty="0" err="1" smtClean="0"/>
              <a:t>based</a:t>
            </a:r>
            <a:r>
              <a:rPr lang="it-IT" sz="2800" dirty="0" smtClean="0"/>
              <a:t> </a:t>
            </a:r>
            <a:r>
              <a:rPr lang="it-IT" sz="2800" dirty="0" err="1"/>
              <a:t>Authenticated</a:t>
            </a:r>
            <a:r>
              <a:rPr lang="it-IT" sz="2800" dirty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Exchange </a:t>
            </a:r>
            <a:r>
              <a:rPr lang="it-IT" sz="2800" dirty="0" err="1"/>
              <a:t>protocol</a:t>
            </a:r>
            <a:endParaRPr lang="it-IT" sz="28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981569" y="2653032"/>
            <a:ext cx="5170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Weak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Key</a:t>
            </a:r>
            <a:r>
              <a:rPr lang="it-IT" sz="2800" b="1" dirty="0" smtClean="0"/>
              <a:t> Exchange </a:t>
            </a:r>
            <a:r>
              <a:rPr lang="it-IT" sz="2800" b="1" dirty="0" err="1"/>
              <a:t>protocol</a:t>
            </a:r>
            <a:endParaRPr lang="it-IT" sz="28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993975" y="1347883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Setup</a:t>
            </a:r>
            <a:r>
              <a:rPr lang="en-US" sz="2000" dirty="0" smtClean="0"/>
              <a:t>: long shared secret random file </a:t>
            </a:r>
            <a:r>
              <a:rPr lang="en-US" sz="2000" b="1" dirty="0" smtClean="0"/>
              <a:t>F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84239" y="5974937"/>
            <a:ext cx="72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Implemented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using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OpenSSL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crypto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library</a:t>
            </a:r>
            <a:endParaRPr lang="it-IT" sz="2400" b="1" dirty="0"/>
          </a:p>
        </p:txBody>
      </p:sp>
      <p:pic>
        <p:nvPicPr>
          <p:cNvPr id="20" name="Picture 7" descr="MCj0423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19" y="1717215"/>
            <a:ext cx="730460" cy="8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rapezoid 6"/>
          <p:cNvSpPr/>
          <p:nvPr/>
        </p:nvSpPr>
        <p:spPr>
          <a:xfrm rot="10800000">
            <a:off x="3469815" y="1671766"/>
            <a:ext cx="3037752" cy="447202"/>
          </a:xfrm>
          <a:prstGeom prst="trapezoid">
            <a:avLst>
              <a:gd name="adj" fmla="val 6691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696871" y="1717215"/>
            <a:ext cx="281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</a:t>
            </a:r>
            <a:r>
              <a:rPr lang="it-IT" dirty="0" smtClean="0"/>
              <a:t>nput-</a:t>
            </a:r>
            <a:r>
              <a:rPr lang="it-IT" dirty="0" err="1" smtClean="0"/>
              <a:t>shrinking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r>
              <a:rPr lang="it-IT" dirty="0" smtClean="0"/>
              <a:t> </a:t>
            </a:r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27984" y="2192549"/>
            <a:ext cx="79208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b="1" dirty="0" smtClean="0">
                <a:solidFill>
                  <a:srgbClr val="FF0000"/>
                </a:solidFill>
              </a:rPr>
              <a:t>(F)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2" name="Picture 7" descr="MCj0423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91" y="4562560"/>
            <a:ext cx="730460" cy="8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metto 4 10"/>
          <p:cNvSpPr/>
          <p:nvPr/>
        </p:nvSpPr>
        <p:spPr>
          <a:xfrm>
            <a:off x="3905573" y="4310821"/>
            <a:ext cx="819836" cy="503477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905573" y="4378932"/>
            <a:ext cx="7920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b="1" dirty="0" smtClean="0">
                <a:solidFill>
                  <a:srgbClr val="FF0000"/>
                </a:solidFill>
              </a:rPr>
              <a:t>(F)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229608" y="4985985"/>
            <a:ext cx="27236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a</a:t>
            </a:r>
            <a:r>
              <a:rPr lang="it-IT" b="1" dirty="0" err="1" smtClean="0">
                <a:solidFill>
                  <a:srgbClr val="FF0000"/>
                </a:solidFill>
              </a:rPr>
              <a:t>ctive</a:t>
            </a:r>
            <a:r>
              <a:rPr lang="it-IT" b="1" dirty="0" smtClean="0">
                <a:solidFill>
                  <a:srgbClr val="FF0000"/>
                </a:solidFill>
              </a:rPr>
              <a:t> over the </a:t>
            </a:r>
            <a:r>
              <a:rPr lang="it-IT" b="1" dirty="0" err="1" smtClean="0">
                <a:solidFill>
                  <a:srgbClr val="FF0000"/>
                </a:solidFill>
              </a:rPr>
              <a:t>channel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7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550493" y="4596205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Key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373504" y="4573430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Key</a:t>
            </a:r>
            <a:endParaRPr lang="it-IT" dirty="0"/>
          </a:p>
        </p:txBody>
      </p:sp>
      <p:sp>
        <p:nvSpPr>
          <p:cNvPr id="30" name="Freccia a destra 29"/>
          <p:cNvSpPr/>
          <p:nvPr/>
        </p:nvSpPr>
        <p:spPr>
          <a:xfrm rot="9345404">
            <a:off x="1791177" y="4454251"/>
            <a:ext cx="824672" cy="158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/>
          <p:cNvSpPr/>
          <p:nvPr/>
        </p:nvSpPr>
        <p:spPr>
          <a:xfrm rot="1694213">
            <a:off x="6623116" y="4477582"/>
            <a:ext cx="824672" cy="158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1774629" y="5384019"/>
            <a:ext cx="537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Indistinguishable</a:t>
            </a:r>
            <a:r>
              <a:rPr lang="it-IT" sz="2800" dirty="0" smtClean="0"/>
              <a:t> from random</a:t>
            </a:r>
            <a:endParaRPr lang="it-IT" sz="28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34" name="Segnaposto contenut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26" name="Ovale 25"/>
          <p:cNvSpPr/>
          <p:nvPr/>
        </p:nvSpPr>
        <p:spPr>
          <a:xfrm>
            <a:off x="827584" y="4495743"/>
            <a:ext cx="648072" cy="637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/>
          <p:cNvSpPr/>
          <p:nvPr/>
        </p:nvSpPr>
        <p:spPr>
          <a:xfrm>
            <a:off x="7702246" y="4462316"/>
            <a:ext cx="648072" cy="637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Arco 31"/>
          <p:cNvSpPr/>
          <p:nvPr/>
        </p:nvSpPr>
        <p:spPr>
          <a:xfrm rot="11948182">
            <a:off x="1133005" y="5059642"/>
            <a:ext cx="1846294" cy="656291"/>
          </a:xfrm>
          <a:prstGeom prst="arc">
            <a:avLst>
              <a:gd name="adj1" fmla="val 15890296"/>
              <a:gd name="adj2" fmla="val 2136849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Arco 37"/>
          <p:cNvSpPr/>
          <p:nvPr/>
        </p:nvSpPr>
        <p:spPr>
          <a:xfrm rot="8850035">
            <a:off x="6577052" y="4760098"/>
            <a:ext cx="1940587" cy="678975"/>
          </a:xfrm>
          <a:prstGeom prst="arc">
            <a:avLst>
              <a:gd name="adj1" fmla="val 12636272"/>
              <a:gd name="adj2" fmla="val 2136849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AutoShape 40"/>
          <p:cNvSpPr>
            <a:spLocks noChangeArrowheads="1"/>
          </p:cNvSpPr>
          <p:nvPr/>
        </p:nvSpPr>
        <p:spPr bwMode="auto">
          <a:xfrm>
            <a:off x="11523" y="3176252"/>
            <a:ext cx="1151038" cy="972145"/>
          </a:xfrm>
          <a:prstGeom prst="wedgeRoundRectCallout">
            <a:avLst>
              <a:gd name="adj1" fmla="val 84430"/>
              <a:gd name="adj2" fmla="val -6160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2322" y="3176252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Random Oracle model</a:t>
            </a:r>
            <a:endParaRPr lang="it-IT" b="1" dirty="0"/>
          </a:p>
        </p:txBody>
      </p:sp>
      <p:sp>
        <p:nvSpPr>
          <p:cNvPr id="41" name="Ovale 40"/>
          <p:cNvSpPr/>
          <p:nvPr/>
        </p:nvSpPr>
        <p:spPr>
          <a:xfrm>
            <a:off x="1981569" y="5390694"/>
            <a:ext cx="4822679" cy="637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Left Arrow 3"/>
          <p:cNvSpPr>
            <a:spLocks noChangeArrowheads="1"/>
          </p:cNvSpPr>
          <p:nvPr/>
        </p:nvSpPr>
        <p:spPr bwMode="auto">
          <a:xfrm rot="7548507" flipH="1">
            <a:off x="6354922" y="1996215"/>
            <a:ext cx="895350" cy="762000"/>
          </a:xfrm>
          <a:prstGeom prst="leftArrow">
            <a:avLst>
              <a:gd name="adj1" fmla="val 50000"/>
              <a:gd name="adj2" fmla="val 34559"/>
            </a:avLst>
          </a:prstGeom>
          <a:solidFill>
            <a:srgbClr val="92D050"/>
          </a:solidFill>
          <a:ln w="9525" algn="ctr">
            <a:solidFill>
              <a:srgbClr val="92D05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anchor="ctr"/>
          <a:lstStyle/>
          <a:p>
            <a:pPr algn="ctr"/>
            <a:endParaRPr lang="en-US" sz="1800">
              <a:effectLst/>
              <a:latin typeface="Calibri" pitchFamily="34" charset="0"/>
            </a:endParaRPr>
          </a:p>
        </p:txBody>
      </p:sp>
      <p:sp>
        <p:nvSpPr>
          <p:cNvPr id="43" name="Left Arrow 3"/>
          <p:cNvSpPr>
            <a:spLocks noChangeArrowheads="1"/>
          </p:cNvSpPr>
          <p:nvPr/>
        </p:nvSpPr>
        <p:spPr bwMode="auto">
          <a:xfrm rot="7548507" flipH="1">
            <a:off x="7148662" y="5384962"/>
            <a:ext cx="895350" cy="762000"/>
          </a:xfrm>
          <a:prstGeom prst="leftArrow">
            <a:avLst>
              <a:gd name="adj1" fmla="val 50000"/>
              <a:gd name="adj2" fmla="val 34559"/>
            </a:avLst>
          </a:prstGeom>
          <a:solidFill>
            <a:srgbClr val="92D050"/>
          </a:solidFill>
          <a:ln w="9525" algn="ctr">
            <a:solidFill>
              <a:srgbClr val="92D05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anchor="ctr"/>
          <a:lstStyle/>
          <a:p>
            <a:pPr algn="ctr"/>
            <a:endParaRPr lang="en-US" sz="1800"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 animBg="1"/>
      <p:bldP spid="16" grpId="0" animBg="1"/>
      <p:bldP spid="19" grpId="0"/>
      <p:bldP spid="7" grpId="0"/>
      <p:bldP spid="21" grpId="0" animBg="1"/>
      <p:bldP spid="8" grpId="0"/>
      <p:bldP spid="9" grpId="0" animBg="1"/>
      <p:bldP spid="11" grpId="0" animBg="1"/>
      <p:bldP spid="25" grpId="0"/>
      <p:bldP spid="23" grpId="0"/>
      <p:bldP spid="28" grpId="0" animBg="1"/>
      <p:bldP spid="29" grpId="0" animBg="1"/>
      <p:bldP spid="30" grpId="0" animBg="1"/>
      <p:bldP spid="31" grpId="0" animBg="1"/>
      <p:bldP spid="24" grpId="0"/>
      <p:bldP spid="26" grpId="0" animBg="1"/>
      <p:bldP spid="36" grpId="0" animBg="1"/>
      <p:bldP spid="32" grpId="0" animBg="1"/>
      <p:bldP spid="38" grpId="0" animBg="1"/>
      <p:bldP spid="39" grpId="0" animBg="1"/>
      <p:bldP spid="35" grpId="0"/>
      <p:bldP spid="41" grpId="0" animBg="1"/>
      <p:bldP spid="42" grpId="0" animBg="1"/>
      <p:bldP spid="4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 smtClean="0"/>
              <a:t>Contribution</a:t>
            </a:r>
            <a:r>
              <a:rPr lang="it-IT" sz="3600" b="1" dirty="0" smtClean="0"/>
              <a:t>: AKE </a:t>
            </a:r>
            <a:r>
              <a:rPr lang="it-IT" sz="3600" b="1" dirty="0" err="1" smtClean="0"/>
              <a:t>protocol</a:t>
            </a:r>
            <a:r>
              <a:rPr lang="it-IT" sz="3600" b="1" dirty="0" smtClean="0"/>
              <a:t> in the BRM</a:t>
            </a:r>
            <a:endParaRPr lang="it-IT" sz="3600" b="1" dirty="0"/>
          </a:p>
        </p:txBody>
      </p:sp>
      <p:pic>
        <p:nvPicPr>
          <p:cNvPr id="5126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CLIENT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SERVER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31640" y="3754114"/>
            <a:ext cx="669464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Universally-Composable</a:t>
            </a:r>
            <a:r>
              <a:rPr lang="it-IT" sz="2800" dirty="0" smtClean="0"/>
              <a:t> Password-</a:t>
            </a:r>
            <a:r>
              <a:rPr lang="it-IT" sz="2800" dirty="0" err="1" smtClean="0"/>
              <a:t>based</a:t>
            </a:r>
            <a:r>
              <a:rPr lang="it-IT" sz="2800" dirty="0" smtClean="0"/>
              <a:t> </a:t>
            </a:r>
            <a:r>
              <a:rPr lang="it-IT" sz="2800" dirty="0" err="1"/>
              <a:t>Authenticated</a:t>
            </a:r>
            <a:r>
              <a:rPr lang="it-IT" sz="2800" dirty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Exchange </a:t>
            </a:r>
            <a:r>
              <a:rPr lang="it-IT" sz="2800" dirty="0" err="1"/>
              <a:t>protocol</a:t>
            </a:r>
            <a:endParaRPr lang="it-IT" sz="28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981569" y="2412859"/>
            <a:ext cx="5170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Weak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Key</a:t>
            </a:r>
            <a:r>
              <a:rPr lang="it-IT" sz="2800" b="1" dirty="0" smtClean="0"/>
              <a:t> Exchange </a:t>
            </a:r>
            <a:r>
              <a:rPr lang="it-IT" sz="2800" b="1" dirty="0" err="1"/>
              <a:t>protocol</a:t>
            </a:r>
            <a:endParaRPr lang="it-IT" sz="28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944843" y="193356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Setup</a:t>
            </a:r>
            <a:r>
              <a:rPr lang="en-US" sz="2000" dirty="0" smtClean="0"/>
              <a:t>: long shared secret random file </a:t>
            </a:r>
            <a:r>
              <a:rPr lang="en-US" sz="2000" b="1" dirty="0" smtClean="0"/>
              <a:t>F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84239" y="5974937"/>
            <a:ext cx="72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Implemented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using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OpenSSL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crypto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library</a:t>
            </a:r>
            <a:endParaRPr lang="it-IT" sz="2400" b="1" dirty="0"/>
          </a:p>
        </p:txBody>
      </p:sp>
      <p:pic>
        <p:nvPicPr>
          <p:cNvPr id="20" name="Picture 7" descr="MCj0423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13" y="1130796"/>
            <a:ext cx="730460" cy="8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rapezoid 6"/>
          <p:cNvSpPr/>
          <p:nvPr/>
        </p:nvSpPr>
        <p:spPr>
          <a:xfrm>
            <a:off x="3457409" y="1484723"/>
            <a:ext cx="3037752" cy="447202"/>
          </a:xfrm>
          <a:prstGeom prst="trapezoid">
            <a:avLst>
              <a:gd name="adj" fmla="val 6691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684465" y="1530172"/>
            <a:ext cx="281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</a:t>
            </a:r>
            <a:r>
              <a:rPr lang="it-IT" dirty="0" smtClean="0"/>
              <a:t>nput-</a:t>
            </a:r>
            <a:r>
              <a:rPr lang="it-IT" dirty="0" err="1" smtClean="0"/>
              <a:t>shrinking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r>
              <a:rPr lang="it-IT" dirty="0" smtClean="0"/>
              <a:t> </a:t>
            </a:r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65336" y="1088561"/>
            <a:ext cx="79208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b="1" dirty="0" smtClean="0">
                <a:solidFill>
                  <a:srgbClr val="FF0000"/>
                </a:solidFill>
              </a:rPr>
              <a:t>(F)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2" name="Picture 7" descr="MCj0423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09" y="2976796"/>
            <a:ext cx="730460" cy="8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metto 4 10"/>
          <p:cNvSpPr/>
          <p:nvPr/>
        </p:nvSpPr>
        <p:spPr>
          <a:xfrm>
            <a:off x="2174993" y="3001963"/>
            <a:ext cx="819836" cy="503477"/>
          </a:xfrm>
          <a:prstGeom prst="cloudCallout">
            <a:avLst>
              <a:gd name="adj1" fmla="val 90702"/>
              <a:gd name="adj2" fmla="val 110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2188867" y="3011822"/>
            <a:ext cx="7920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b="1" dirty="0" smtClean="0">
                <a:solidFill>
                  <a:srgbClr val="FF0000"/>
                </a:solidFill>
              </a:rPr>
              <a:t>(F)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225071" y="3173744"/>
            <a:ext cx="27236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a</a:t>
            </a:r>
            <a:r>
              <a:rPr lang="it-IT" b="1" dirty="0" err="1" smtClean="0">
                <a:solidFill>
                  <a:srgbClr val="FF0000"/>
                </a:solidFill>
              </a:rPr>
              <a:t>ctive</a:t>
            </a:r>
            <a:r>
              <a:rPr lang="it-IT" b="1" dirty="0" smtClean="0">
                <a:solidFill>
                  <a:srgbClr val="FF0000"/>
                </a:solidFill>
              </a:rPr>
              <a:t> over the </a:t>
            </a:r>
            <a:r>
              <a:rPr lang="it-IT" b="1" dirty="0" err="1" smtClean="0">
                <a:solidFill>
                  <a:srgbClr val="FF0000"/>
                </a:solidFill>
              </a:rPr>
              <a:t>channel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7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168911" y="5100625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Key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414214" y="5042638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Key</a:t>
            </a:r>
            <a:endParaRPr lang="it-IT" dirty="0"/>
          </a:p>
        </p:txBody>
      </p:sp>
      <p:sp>
        <p:nvSpPr>
          <p:cNvPr id="31" name="Freccia a destra 30"/>
          <p:cNvSpPr/>
          <p:nvPr/>
        </p:nvSpPr>
        <p:spPr>
          <a:xfrm rot="1694213">
            <a:off x="7222724" y="4889285"/>
            <a:ext cx="527623" cy="84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1770216" y="5447638"/>
            <a:ext cx="537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Indistinguishable</a:t>
            </a:r>
            <a:r>
              <a:rPr lang="it-IT" sz="2800" dirty="0" smtClean="0"/>
              <a:t> from random</a:t>
            </a:r>
            <a:endParaRPr lang="it-IT" sz="28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34" name="Segnaposto contenut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26" name="Ovale 25"/>
          <p:cNvSpPr/>
          <p:nvPr/>
        </p:nvSpPr>
        <p:spPr>
          <a:xfrm>
            <a:off x="475318" y="4991455"/>
            <a:ext cx="648072" cy="637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/>
          <p:cNvSpPr/>
          <p:nvPr/>
        </p:nvSpPr>
        <p:spPr>
          <a:xfrm>
            <a:off x="7758939" y="4931524"/>
            <a:ext cx="648072" cy="637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Arco 31"/>
          <p:cNvSpPr/>
          <p:nvPr/>
        </p:nvSpPr>
        <p:spPr>
          <a:xfrm rot="11948182">
            <a:off x="993755" y="5119494"/>
            <a:ext cx="1174351" cy="656291"/>
          </a:xfrm>
          <a:prstGeom prst="arc">
            <a:avLst>
              <a:gd name="adj1" fmla="val 12032233"/>
              <a:gd name="adj2" fmla="val 2040359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Arco 37"/>
          <p:cNvSpPr/>
          <p:nvPr/>
        </p:nvSpPr>
        <p:spPr>
          <a:xfrm rot="8850035">
            <a:off x="6529202" y="4853285"/>
            <a:ext cx="1940587" cy="678975"/>
          </a:xfrm>
          <a:prstGeom prst="arc">
            <a:avLst>
              <a:gd name="adj1" fmla="val 15077305"/>
              <a:gd name="adj2" fmla="val 2107827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AutoShape 40"/>
          <p:cNvSpPr>
            <a:spLocks noChangeArrowheads="1"/>
          </p:cNvSpPr>
          <p:nvPr/>
        </p:nvSpPr>
        <p:spPr bwMode="auto">
          <a:xfrm>
            <a:off x="36936" y="3745094"/>
            <a:ext cx="1151038" cy="972145"/>
          </a:xfrm>
          <a:prstGeom prst="wedgeRoundRectCallout">
            <a:avLst>
              <a:gd name="adj1" fmla="val 84430"/>
              <a:gd name="adj2" fmla="val -6160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79747" y="3754114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Random Oracle model</a:t>
            </a:r>
            <a:endParaRPr lang="it-IT" b="1" dirty="0"/>
          </a:p>
        </p:txBody>
      </p:sp>
      <p:sp>
        <p:nvSpPr>
          <p:cNvPr id="41" name="Ovale 40"/>
          <p:cNvSpPr/>
          <p:nvPr/>
        </p:nvSpPr>
        <p:spPr>
          <a:xfrm>
            <a:off x="1981569" y="5517232"/>
            <a:ext cx="4822679" cy="5105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Left Arrow 3"/>
          <p:cNvSpPr>
            <a:spLocks noChangeArrowheads="1"/>
          </p:cNvSpPr>
          <p:nvPr/>
        </p:nvSpPr>
        <p:spPr bwMode="auto">
          <a:xfrm rot="2538723" flipH="1">
            <a:off x="1673144" y="1832837"/>
            <a:ext cx="895350" cy="762000"/>
          </a:xfrm>
          <a:prstGeom prst="leftArrow">
            <a:avLst>
              <a:gd name="adj1" fmla="val 50000"/>
              <a:gd name="adj2" fmla="val 34559"/>
            </a:avLst>
          </a:prstGeom>
          <a:solidFill>
            <a:srgbClr val="92D050"/>
          </a:solidFill>
          <a:ln w="9525" algn="ctr">
            <a:solidFill>
              <a:srgbClr val="92D05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anchor="ctr"/>
          <a:lstStyle/>
          <a:p>
            <a:pPr algn="ctr"/>
            <a:endParaRPr lang="en-US" sz="1800">
              <a:effectLst/>
              <a:latin typeface="Calibri" pitchFamily="34" charset="0"/>
            </a:endParaRPr>
          </a:p>
        </p:txBody>
      </p:sp>
      <p:sp>
        <p:nvSpPr>
          <p:cNvPr id="43" name="Left Arrow 3"/>
          <p:cNvSpPr>
            <a:spLocks noChangeArrowheads="1"/>
          </p:cNvSpPr>
          <p:nvPr/>
        </p:nvSpPr>
        <p:spPr bwMode="auto">
          <a:xfrm rot="1197928" flipH="1">
            <a:off x="917550" y="5706383"/>
            <a:ext cx="895350" cy="762000"/>
          </a:xfrm>
          <a:prstGeom prst="leftArrow">
            <a:avLst>
              <a:gd name="adj1" fmla="val 50000"/>
              <a:gd name="adj2" fmla="val 34559"/>
            </a:avLst>
          </a:prstGeom>
          <a:solidFill>
            <a:srgbClr val="92D050"/>
          </a:solidFill>
          <a:ln w="9525" algn="ctr">
            <a:solidFill>
              <a:srgbClr val="92D05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anchor="ctr"/>
          <a:lstStyle/>
          <a:p>
            <a:pPr algn="ctr"/>
            <a:endParaRPr lang="en-US" sz="1800">
              <a:effectLst/>
              <a:latin typeface="Calibri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31001" y="2952327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40" name="Freccia a destra 39"/>
          <p:cNvSpPr/>
          <p:nvPr/>
        </p:nvSpPr>
        <p:spPr>
          <a:xfrm rot="8778763">
            <a:off x="1130748" y="4926173"/>
            <a:ext cx="527623" cy="84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7380312" y="2952327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47" name="Freccia a destra 46"/>
          <p:cNvSpPr/>
          <p:nvPr/>
        </p:nvSpPr>
        <p:spPr>
          <a:xfrm rot="9486791">
            <a:off x="1539504" y="2856974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reccia a destra 47"/>
          <p:cNvSpPr/>
          <p:nvPr/>
        </p:nvSpPr>
        <p:spPr>
          <a:xfrm rot="1704345">
            <a:off x="7204344" y="2856973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reccia a destra 48"/>
          <p:cNvSpPr/>
          <p:nvPr/>
        </p:nvSpPr>
        <p:spPr>
          <a:xfrm rot="8228761">
            <a:off x="7325263" y="3400576"/>
            <a:ext cx="348463" cy="87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Freccia a destra 49"/>
          <p:cNvSpPr/>
          <p:nvPr/>
        </p:nvSpPr>
        <p:spPr>
          <a:xfrm rot="2434236">
            <a:off x="1444462" y="3410208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0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 animBg="1"/>
      <p:bldP spid="16" grpId="0" animBg="1"/>
      <p:bldP spid="19" grpId="0"/>
      <p:bldP spid="7" grpId="0"/>
      <p:bldP spid="21" grpId="0" animBg="1"/>
      <p:bldP spid="8" grpId="0"/>
      <p:bldP spid="9" grpId="0" animBg="1"/>
      <p:bldP spid="11" grpId="0" animBg="1"/>
      <p:bldP spid="25" grpId="0"/>
      <p:bldP spid="23" grpId="0"/>
      <p:bldP spid="28" grpId="0" animBg="1"/>
      <p:bldP spid="29" grpId="0" animBg="1"/>
      <p:bldP spid="31" grpId="0" animBg="1"/>
      <p:bldP spid="24" grpId="0"/>
      <p:bldP spid="26" grpId="0" animBg="1"/>
      <p:bldP spid="36" grpId="0" animBg="1"/>
      <p:bldP spid="32" grpId="0" animBg="1"/>
      <p:bldP spid="38" grpId="0" animBg="1"/>
      <p:bldP spid="39" grpId="0" animBg="1"/>
      <p:bldP spid="35" grpId="0"/>
      <p:bldP spid="41" grpId="0" animBg="1"/>
      <p:bldP spid="42" grpId="0" animBg="1"/>
      <p:bldP spid="43" grpId="0" animBg="1"/>
      <p:bldP spid="37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 smtClean="0"/>
              <a:t>Contribution</a:t>
            </a:r>
            <a:r>
              <a:rPr lang="it-IT" sz="3600" b="1" dirty="0" smtClean="0"/>
              <a:t>: AKE </a:t>
            </a:r>
            <a:r>
              <a:rPr lang="it-IT" sz="3600" b="1" dirty="0" err="1" smtClean="0"/>
              <a:t>protocol</a:t>
            </a:r>
            <a:r>
              <a:rPr lang="it-IT" sz="3600" b="1" dirty="0" smtClean="0"/>
              <a:t> in the BRM</a:t>
            </a:r>
            <a:endParaRPr lang="it-IT" sz="3600" b="1" dirty="0"/>
          </a:p>
        </p:txBody>
      </p:sp>
      <p:pic>
        <p:nvPicPr>
          <p:cNvPr id="5126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CLIENT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SERVER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31640" y="3754114"/>
            <a:ext cx="669464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Universally-Composable</a:t>
            </a:r>
            <a:r>
              <a:rPr lang="it-IT" sz="2800" dirty="0" smtClean="0"/>
              <a:t> Password-</a:t>
            </a:r>
            <a:r>
              <a:rPr lang="it-IT" sz="2800" dirty="0" err="1" smtClean="0"/>
              <a:t>based</a:t>
            </a:r>
            <a:r>
              <a:rPr lang="it-IT" sz="2800" dirty="0" smtClean="0"/>
              <a:t> </a:t>
            </a:r>
            <a:r>
              <a:rPr lang="it-IT" sz="2800" dirty="0" err="1"/>
              <a:t>Authenticated</a:t>
            </a:r>
            <a:r>
              <a:rPr lang="it-IT" sz="2800" dirty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Exchange </a:t>
            </a:r>
            <a:r>
              <a:rPr lang="it-IT" sz="2800" dirty="0" err="1"/>
              <a:t>protocol</a:t>
            </a:r>
            <a:endParaRPr lang="it-IT" sz="28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981569" y="2412859"/>
            <a:ext cx="5170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Weak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Key</a:t>
            </a:r>
            <a:r>
              <a:rPr lang="it-IT" sz="2800" b="1" dirty="0" smtClean="0"/>
              <a:t> Exchange </a:t>
            </a:r>
            <a:r>
              <a:rPr lang="it-IT" sz="2800" b="1" dirty="0" err="1"/>
              <a:t>protocol</a:t>
            </a:r>
            <a:endParaRPr lang="it-IT" sz="28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944843" y="1933568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Setup</a:t>
            </a:r>
            <a:r>
              <a:rPr lang="en-US" sz="2000" dirty="0" smtClean="0"/>
              <a:t>: long shared secret random file </a:t>
            </a:r>
            <a:r>
              <a:rPr lang="en-US" sz="2000" b="1" dirty="0" smtClean="0"/>
              <a:t>F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84239" y="5974937"/>
            <a:ext cx="72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Implemented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using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OpenSSL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crypto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library</a:t>
            </a:r>
            <a:endParaRPr lang="it-IT" sz="2400" b="1" dirty="0"/>
          </a:p>
        </p:txBody>
      </p:sp>
      <p:pic>
        <p:nvPicPr>
          <p:cNvPr id="20" name="Picture 7" descr="MCj0423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13" y="1130796"/>
            <a:ext cx="730460" cy="8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rapezoid 6"/>
          <p:cNvSpPr/>
          <p:nvPr/>
        </p:nvSpPr>
        <p:spPr>
          <a:xfrm>
            <a:off x="3457409" y="1484723"/>
            <a:ext cx="3037752" cy="447202"/>
          </a:xfrm>
          <a:prstGeom prst="trapezoid">
            <a:avLst>
              <a:gd name="adj" fmla="val 6691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684465" y="1530172"/>
            <a:ext cx="281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</a:t>
            </a:r>
            <a:r>
              <a:rPr lang="it-IT" dirty="0" smtClean="0"/>
              <a:t>nput-</a:t>
            </a:r>
            <a:r>
              <a:rPr lang="it-IT" dirty="0" err="1" smtClean="0"/>
              <a:t>shrinking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r>
              <a:rPr lang="it-IT" dirty="0" smtClean="0"/>
              <a:t> </a:t>
            </a:r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65336" y="1088561"/>
            <a:ext cx="79208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b="1" dirty="0" smtClean="0">
                <a:solidFill>
                  <a:srgbClr val="FF0000"/>
                </a:solidFill>
              </a:rPr>
              <a:t>(F)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2" name="Picture 7" descr="MCj0423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09" y="2976796"/>
            <a:ext cx="730460" cy="8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metto 4 10"/>
          <p:cNvSpPr/>
          <p:nvPr/>
        </p:nvSpPr>
        <p:spPr>
          <a:xfrm>
            <a:off x="2174993" y="3001963"/>
            <a:ext cx="819836" cy="503477"/>
          </a:xfrm>
          <a:prstGeom prst="cloudCallout">
            <a:avLst>
              <a:gd name="adj1" fmla="val 90702"/>
              <a:gd name="adj2" fmla="val 110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2188867" y="3011822"/>
            <a:ext cx="7920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b="1" dirty="0" smtClean="0">
                <a:solidFill>
                  <a:srgbClr val="FF0000"/>
                </a:solidFill>
              </a:rPr>
              <a:t>(F)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225071" y="3173744"/>
            <a:ext cx="27236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a</a:t>
            </a:r>
            <a:r>
              <a:rPr lang="it-IT" b="1" dirty="0" err="1" smtClean="0">
                <a:solidFill>
                  <a:srgbClr val="FF0000"/>
                </a:solidFill>
              </a:rPr>
              <a:t>ctive</a:t>
            </a:r>
            <a:r>
              <a:rPr lang="it-IT" b="1" dirty="0" smtClean="0">
                <a:solidFill>
                  <a:srgbClr val="FF0000"/>
                </a:solidFill>
              </a:rPr>
              <a:t> over the </a:t>
            </a:r>
            <a:r>
              <a:rPr lang="it-IT" b="1" dirty="0" err="1" smtClean="0">
                <a:solidFill>
                  <a:srgbClr val="FF0000"/>
                </a:solidFill>
              </a:rPr>
              <a:t>channel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7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168911" y="5100625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Key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414214" y="5042638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Key</a:t>
            </a:r>
            <a:endParaRPr lang="it-IT" dirty="0"/>
          </a:p>
        </p:txBody>
      </p:sp>
      <p:sp>
        <p:nvSpPr>
          <p:cNvPr id="31" name="Freccia a destra 30"/>
          <p:cNvSpPr/>
          <p:nvPr/>
        </p:nvSpPr>
        <p:spPr>
          <a:xfrm rot="1694213">
            <a:off x="7222724" y="4889285"/>
            <a:ext cx="527623" cy="84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1770216" y="5447638"/>
            <a:ext cx="537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Indistinguishable</a:t>
            </a:r>
            <a:r>
              <a:rPr lang="it-IT" sz="2800" dirty="0" smtClean="0"/>
              <a:t> from random</a:t>
            </a:r>
            <a:endParaRPr lang="it-IT" sz="28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34" name="Segnaposto contenut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26" name="Ovale 25"/>
          <p:cNvSpPr/>
          <p:nvPr/>
        </p:nvSpPr>
        <p:spPr>
          <a:xfrm>
            <a:off x="475318" y="4991455"/>
            <a:ext cx="648072" cy="637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/>
          <p:cNvSpPr/>
          <p:nvPr/>
        </p:nvSpPr>
        <p:spPr>
          <a:xfrm>
            <a:off x="7758939" y="4931524"/>
            <a:ext cx="648072" cy="637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Arco 31"/>
          <p:cNvSpPr/>
          <p:nvPr/>
        </p:nvSpPr>
        <p:spPr>
          <a:xfrm rot="11948182">
            <a:off x="993755" y="5119494"/>
            <a:ext cx="1174351" cy="656291"/>
          </a:xfrm>
          <a:prstGeom prst="arc">
            <a:avLst>
              <a:gd name="adj1" fmla="val 12032233"/>
              <a:gd name="adj2" fmla="val 2040359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Arco 37"/>
          <p:cNvSpPr/>
          <p:nvPr/>
        </p:nvSpPr>
        <p:spPr>
          <a:xfrm rot="8850035">
            <a:off x="6529202" y="4853285"/>
            <a:ext cx="1940587" cy="678975"/>
          </a:xfrm>
          <a:prstGeom prst="arc">
            <a:avLst>
              <a:gd name="adj1" fmla="val 15077305"/>
              <a:gd name="adj2" fmla="val 2107827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AutoShape 40"/>
          <p:cNvSpPr>
            <a:spLocks noChangeArrowheads="1"/>
          </p:cNvSpPr>
          <p:nvPr/>
        </p:nvSpPr>
        <p:spPr bwMode="auto">
          <a:xfrm>
            <a:off x="36936" y="3745094"/>
            <a:ext cx="1151038" cy="972145"/>
          </a:xfrm>
          <a:prstGeom prst="wedgeRoundRectCallout">
            <a:avLst>
              <a:gd name="adj1" fmla="val 84430"/>
              <a:gd name="adj2" fmla="val -6160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79747" y="3754114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Random Oracle model</a:t>
            </a:r>
            <a:endParaRPr lang="it-IT" b="1" dirty="0"/>
          </a:p>
        </p:txBody>
      </p:sp>
      <p:sp>
        <p:nvSpPr>
          <p:cNvPr id="41" name="Ovale 40"/>
          <p:cNvSpPr/>
          <p:nvPr/>
        </p:nvSpPr>
        <p:spPr>
          <a:xfrm>
            <a:off x="1981569" y="5517232"/>
            <a:ext cx="4822679" cy="5105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Left Arrow 3"/>
          <p:cNvSpPr>
            <a:spLocks noChangeArrowheads="1"/>
          </p:cNvSpPr>
          <p:nvPr/>
        </p:nvSpPr>
        <p:spPr bwMode="auto">
          <a:xfrm rot="2538723" flipH="1">
            <a:off x="1673144" y="1832837"/>
            <a:ext cx="895350" cy="762000"/>
          </a:xfrm>
          <a:prstGeom prst="leftArrow">
            <a:avLst>
              <a:gd name="adj1" fmla="val 50000"/>
              <a:gd name="adj2" fmla="val 34559"/>
            </a:avLst>
          </a:prstGeom>
          <a:solidFill>
            <a:srgbClr val="92D050"/>
          </a:solidFill>
          <a:ln w="9525" algn="ctr">
            <a:solidFill>
              <a:srgbClr val="92D05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anchor="ctr"/>
          <a:lstStyle/>
          <a:p>
            <a:pPr algn="ctr"/>
            <a:endParaRPr lang="en-US" sz="1800">
              <a:effectLst/>
              <a:latin typeface="Calibri" pitchFamily="34" charset="0"/>
            </a:endParaRPr>
          </a:p>
        </p:txBody>
      </p:sp>
      <p:sp>
        <p:nvSpPr>
          <p:cNvPr id="43" name="Left Arrow 3"/>
          <p:cNvSpPr>
            <a:spLocks noChangeArrowheads="1"/>
          </p:cNvSpPr>
          <p:nvPr/>
        </p:nvSpPr>
        <p:spPr bwMode="auto">
          <a:xfrm rot="1197928" flipH="1">
            <a:off x="917550" y="5706383"/>
            <a:ext cx="895350" cy="762000"/>
          </a:xfrm>
          <a:prstGeom prst="leftArrow">
            <a:avLst>
              <a:gd name="adj1" fmla="val 50000"/>
              <a:gd name="adj2" fmla="val 34559"/>
            </a:avLst>
          </a:prstGeom>
          <a:solidFill>
            <a:srgbClr val="92D050"/>
          </a:solidFill>
          <a:ln w="9525" algn="ctr">
            <a:solidFill>
              <a:srgbClr val="92D05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anchor="ctr"/>
          <a:lstStyle/>
          <a:p>
            <a:pPr algn="ctr"/>
            <a:endParaRPr lang="en-US" sz="1800">
              <a:effectLst/>
              <a:latin typeface="Calibri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31001" y="2952327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40" name="Freccia a destra 39"/>
          <p:cNvSpPr/>
          <p:nvPr/>
        </p:nvSpPr>
        <p:spPr>
          <a:xfrm rot="8778763">
            <a:off x="1130748" y="4926173"/>
            <a:ext cx="527623" cy="84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7380312" y="2952327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47" name="Freccia a destra 46"/>
          <p:cNvSpPr/>
          <p:nvPr/>
        </p:nvSpPr>
        <p:spPr>
          <a:xfrm rot="9486791">
            <a:off x="1539504" y="2856974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reccia a destra 47"/>
          <p:cNvSpPr/>
          <p:nvPr/>
        </p:nvSpPr>
        <p:spPr>
          <a:xfrm rot="1704345">
            <a:off x="7204344" y="2856973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reccia a destra 48"/>
          <p:cNvSpPr/>
          <p:nvPr/>
        </p:nvSpPr>
        <p:spPr>
          <a:xfrm rot="8228761">
            <a:off x="7325263" y="3400576"/>
            <a:ext cx="348463" cy="87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Freccia a destra 49"/>
          <p:cNvSpPr/>
          <p:nvPr/>
        </p:nvSpPr>
        <p:spPr>
          <a:xfrm rot="2434236">
            <a:off x="1444462" y="3410208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/>
          <p:cNvSpPr txBox="1"/>
          <p:nvPr/>
        </p:nvSpPr>
        <p:spPr>
          <a:xfrm>
            <a:off x="1981569" y="2035449"/>
            <a:ext cx="5170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Weak</a:t>
            </a:r>
            <a:r>
              <a:rPr lang="it-IT" sz="2800" dirty="0" smtClean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Exchange </a:t>
            </a:r>
            <a:r>
              <a:rPr lang="it-IT" sz="2800" dirty="0" err="1"/>
              <a:t>protocol</a:t>
            </a:r>
            <a:endParaRPr lang="it-IT" sz="2800" dirty="0"/>
          </a:p>
        </p:txBody>
      </p:sp>
      <p:pic>
        <p:nvPicPr>
          <p:cNvPr id="45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AutoShape 29"/>
          <p:cNvSpPr>
            <a:spLocks noChangeArrowheads="1"/>
          </p:cNvSpPr>
          <p:nvPr/>
        </p:nvSpPr>
        <p:spPr bwMode="auto">
          <a:xfrm>
            <a:off x="3345322" y="2639551"/>
            <a:ext cx="2442523" cy="780892"/>
          </a:xfrm>
          <a:prstGeom prst="wedgeRoundRectCallout">
            <a:avLst>
              <a:gd name="adj1" fmla="val -71479"/>
              <a:gd name="adj2" fmla="val -66677"/>
              <a:gd name="adj3" fmla="val 1666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3208385" y="2599110"/>
            <a:ext cx="268636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dirty="0" err="1" smtClean="0">
                <a:effectLst/>
                <a:latin typeface="Calibri" pitchFamily="34" charset="0"/>
              </a:rPr>
              <a:t>Low</a:t>
            </a:r>
            <a:r>
              <a:rPr lang="it-IT" sz="2000" b="1" dirty="0" smtClean="0">
                <a:effectLst/>
                <a:latin typeface="Calibri" pitchFamily="34" charset="0"/>
              </a:rPr>
              <a:t> </a:t>
            </a:r>
            <a:r>
              <a:rPr lang="it-IT" sz="2000" b="1" dirty="0" err="1" smtClean="0">
                <a:effectLst/>
                <a:latin typeface="Calibri" pitchFamily="34" charset="0"/>
              </a:rPr>
              <a:t>entropy</a:t>
            </a:r>
            <a:endParaRPr lang="it-IT" sz="2000" b="1" dirty="0" smtClean="0">
              <a:effectLst/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it-IT" sz="2000" b="1" dirty="0" smtClean="0">
                <a:latin typeface="Calibri" pitchFamily="34" charset="0"/>
              </a:rPr>
              <a:t>Human </a:t>
            </a:r>
            <a:r>
              <a:rPr lang="it-IT" sz="2000" b="1" dirty="0" err="1" smtClean="0">
                <a:latin typeface="Calibri" pitchFamily="34" charset="0"/>
              </a:rPr>
              <a:t>memorizable</a:t>
            </a:r>
            <a:endParaRPr lang="it-IT" b="1" dirty="0">
              <a:effectLst/>
              <a:latin typeface="Calibri" pitchFamily="34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1765790" y="3580812"/>
            <a:ext cx="583054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Password-</a:t>
            </a:r>
            <a:r>
              <a:rPr lang="it-IT" sz="3200" dirty="0" err="1" smtClean="0"/>
              <a:t>based</a:t>
            </a:r>
            <a:r>
              <a:rPr lang="it-IT" sz="3200" dirty="0" smtClean="0"/>
              <a:t> </a:t>
            </a:r>
            <a:r>
              <a:rPr lang="it-IT" sz="3200" dirty="0" err="1" smtClean="0"/>
              <a:t>Authenticated</a:t>
            </a:r>
            <a:r>
              <a:rPr lang="it-IT" sz="3200" dirty="0" smtClean="0"/>
              <a:t> </a:t>
            </a:r>
            <a:r>
              <a:rPr lang="it-IT" sz="3200" dirty="0" err="1" smtClean="0"/>
              <a:t>Key</a:t>
            </a:r>
            <a:r>
              <a:rPr lang="it-IT" sz="3200" dirty="0" smtClean="0"/>
              <a:t> Exchange </a:t>
            </a:r>
            <a:r>
              <a:rPr lang="it-IT" sz="3200" dirty="0" err="1"/>
              <a:t>protocol</a:t>
            </a:r>
            <a:endParaRPr lang="it-IT" sz="3200" dirty="0"/>
          </a:p>
        </p:txBody>
      </p:sp>
      <p:sp>
        <p:nvSpPr>
          <p:cNvPr id="54" name="CasellaDiTesto 53"/>
          <p:cNvSpPr txBox="1"/>
          <p:nvPr/>
        </p:nvSpPr>
        <p:spPr>
          <a:xfrm>
            <a:off x="434429" y="5358120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7257440" y="5335345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Key</a:t>
            </a:r>
            <a:endParaRPr lang="it-IT" b="1" dirty="0"/>
          </a:p>
        </p:txBody>
      </p:sp>
      <p:sp>
        <p:nvSpPr>
          <p:cNvPr id="56" name="Freccia a destra 55"/>
          <p:cNvSpPr/>
          <p:nvPr/>
        </p:nvSpPr>
        <p:spPr>
          <a:xfrm rot="9345404">
            <a:off x="1624573" y="5029827"/>
            <a:ext cx="1742815" cy="109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Freccia a destra 56"/>
          <p:cNvSpPr/>
          <p:nvPr/>
        </p:nvSpPr>
        <p:spPr>
          <a:xfrm rot="1423218">
            <a:off x="5559097" y="5006022"/>
            <a:ext cx="1660466" cy="11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683568" y="2861458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6802146" y="2837074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60" name="Freccia a destra 59"/>
          <p:cNvSpPr/>
          <p:nvPr/>
        </p:nvSpPr>
        <p:spPr>
          <a:xfrm rot="9345404">
            <a:off x="5942578" y="3308980"/>
            <a:ext cx="877983" cy="69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Freccia a destra 60"/>
          <p:cNvSpPr/>
          <p:nvPr/>
        </p:nvSpPr>
        <p:spPr>
          <a:xfrm rot="1423218">
            <a:off x="1826519" y="3328376"/>
            <a:ext cx="873949" cy="53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Freccia a destra 61"/>
          <p:cNvSpPr/>
          <p:nvPr/>
        </p:nvSpPr>
        <p:spPr>
          <a:xfrm rot="9486791">
            <a:off x="1858850" y="2716884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Freccia a destra 62"/>
          <p:cNvSpPr/>
          <p:nvPr/>
        </p:nvSpPr>
        <p:spPr>
          <a:xfrm rot="1704345">
            <a:off x="6446440" y="2716882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7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6" grpId="0" animBg="1"/>
      <p:bldP spid="16" grpId="0" animBg="1"/>
      <p:bldP spid="19" grpId="0"/>
      <p:bldP spid="7" grpId="0"/>
      <p:bldP spid="21" grpId="0" animBg="1"/>
      <p:bldP spid="8" grpId="0"/>
      <p:bldP spid="9" grpId="0" animBg="1"/>
      <p:bldP spid="11" grpId="0" animBg="1"/>
      <p:bldP spid="25" grpId="0"/>
      <p:bldP spid="23" grpId="0"/>
      <p:bldP spid="28" grpId="0" animBg="1"/>
      <p:bldP spid="29" grpId="0" animBg="1"/>
      <p:bldP spid="31" grpId="0" animBg="1"/>
      <p:bldP spid="24" grpId="0"/>
      <p:bldP spid="26" grpId="0" animBg="1"/>
      <p:bldP spid="36" grpId="0" animBg="1"/>
      <p:bldP spid="32" grpId="0" animBg="1"/>
      <p:bldP spid="38" grpId="0" animBg="1"/>
      <p:bldP spid="39" grpId="0" animBg="1"/>
      <p:bldP spid="35" grpId="0"/>
      <p:bldP spid="41" grpId="0" animBg="1"/>
      <p:bldP spid="42" grpId="0" animBg="1"/>
      <p:bldP spid="43" grpId="0" animBg="1"/>
      <p:bldP spid="37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44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err="1"/>
              <a:t>Contribution</a:t>
            </a:r>
            <a:r>
              <a:rPr lang="it-IT" sz="3600" b="1" dirty="0"/>
              <a:t>: </a:t>
            </a:r>
            <a:r>
              <a:rPr lang="it-IT" sz="3600" b="1" dirty="0" err="1"/>
              <a:t>Weak</a:t>
            </a:r>
            <a:r>
              <a:rPr lang="it-IT" sz="3600" b="1" dirty="0"/>
              <a:t> </a:t>
            </a:r>
            <a:r>
              <a:rPr lang="it-IT" sz="3600" b="1" dirty="0" err="1"/>
              <a:t>Key</a:t>
            </a:r>
            <a:r>
              <a:rPr lang="it-IT" sz="3600" b="1" dirty="0"/>
              <a:t> Exchange </a:t>
            </a:r>
            <a:r>
              <a:rPr lang="it-IT" sz="3600" b="1" dirty="0" err="1"/>
              <a:t>protocol</a:t>
            </a:r>
            <a:r>
              <a:rPr lang="it-IT" sz="2200" b="1" dirty="0"/>
              <a:t> (1/3)</a:t>
            </a:r>
            <a:endParaRPr lang="it-IT" sz="3600" b="1" dirty="0"/>
          </a:p>
        </p:txBody>
      </p:sp>
      <p:pic>
        <p:nvPicPr>
          <p:cNvPr id="5126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981569" y="2035449"/>
            <a:ext cx="5170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/>
              <a:t>Weak</a:t>
            </a:r>
            <a:r>
              <a:rPr lang="it-IT" sz="2800" dirty="0" smtClean="0"/>
              <a:t> </a:t>
            </a:r>
            <a:r>
              <a:rPr lang="it-IT" sz="2800" dirty="0" err="1" smtClean="0"/>
              <a:t>Key</a:t>
            </a:r>
            <a:r>
              <a:rPr lang="it-IT" sz="2800" dirty="0" smtClean="0"/>
              <a:t> Exchange </a:t>
            </a:r>
            <a:r>
              <a:rPr lang="it-IT" sz="2800" dirty="0" err="1"/>
              <a:t>protocol</a:t>
            </a:r>
            <a:endParaRPr lang="it-IT" sz="2800" dirty="0"/>
          </a:p>
        </p:txBody>
      </p:sp>
      <p:pic>
        <p:nvPicPr>
          <p:cNvPr id="19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29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683568" y="2861458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6802146" y="2837074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41" name="Freccia a destra 40"/>
          <p:cNvSpPr/>
          <p:nvPr/>
        </p:nvSpPr>
        <p:spPr>
          <a:xfrm rot="9486791">
            <a:off x="1858850" y="2716884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ccia a destra 41"/>
          <p:cNvSpPr/>
          <p:nvPr/>
        </p:nvSpPr>
        <p:spPr>
          <a:xfrm rot="1704345">
            <a:off x="6446440" y="2716882"/>
            <a:ext cx="352790" cy="10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7" descr="MCj042384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55" y="2780102"/>
            <a:ext cx="730460" cy="8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Fumetto 4 44"/>
          <p:cNvSpPr/>
          <p:nvPr/>
        </p:nvSpPr>
        <p:spPr>
          <a:xfrm>
            <a:off x="3635896" y="2635018"/>
            <a:ext cx="819836" cy="503477"/>
          </a:xfrm>
          <a:prstGeom prst="cloudCallout">
            <a:avLst>
              <a:gd name="adj1" fmla="val -72673"/>
              <a:gd name="adj2" fmla="val 1134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3635896" y="2703129"/>
            <a:ext cx="7920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b="1" dirty="0" smtClean="0">
                <a:solidFill>
                  <a:srgbClr val="FF0000"/>
                </a:solidFill>
              </a:rPr>
              <a:t>(F)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3565953" y="3169600"/>
            <a:ext cx="24010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a</a:t>
            </a:r>
            <a:r>
              <a:rPr lang="it-IT" b="1" dirty="0" err="1" smtClean="0">
                <a:solidFill>
                  <a:srgbClr val="FF0000"/>
                </a:solidFill>
              </a:rPr>
              <a:t>ctive</a:t>
            </a:r>
            <a:r>
              <a:rPr lang="it-IT" b="1" dirty="0" smtClean="0">
                <a:solidFill>
                  <a:srgbClr val="FF0000"/>
                </a:solidFill>
              </a:rPr>
              <a:t> over the </a:t>
            </a:r>
            <a:r>
              <a:rPr lang="it-IT" b="1" dirty="0" err="1" smtClean="0">
                <a:solidFill>
                  <a:srgbClr val="FF0000"/>
                </a:solidFill>
              </a:rPr>
              <a:t>channel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457866" y="3636312"/>
            <a:ext cx="8170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We</a:t>
            </a:r>
            <a:r>
              <a:rPr lang="it-IT" sz="2400" dirty="0" smtClean="0"/>
              <a:t> prove </a:t>
            </a:r>
            <a:r>
              <a:rPr lang="it-IT" sz="2400" dirty="0" err="1" smtClean="0"/>
              <a:t>that</a:t>
            </a:r>
            <a:r>
              <a:rPr lang="it-IT" sz="2400" dirty="0" smtClean="0"/>
              <a:t>:</a:t>
            </a:r>
          </a:p>
          <a:p>
            <a:pPr algn="ctr"/>
            <a:endParaRPr lang="it-IT" sz="2400" dirty="0" smtClean="0"/>
          </a:p>
          <a:p>
            <a:pPr algn="ctr"/>
            <a:endParaRPr lang="it-IT" sz="2400" dirty="0" smtClean="0"/>
          </a:p>
          <a:p>
            <a:pPr algn="ctr"/>
            <a:endParaRPr lang="it-IT" sz="2400" dirty="0"/>
          </a:p>
          <a:p>
            <a:pPr algn="ctr"/>
            <a:r>
              <a:rPr lang="it-IT" sz="2400" dirty="0" smtClean="0"/>
              <a:t>i.e. the </a:t>
            </a:r>
            <a:r>
              <a:rPr lang="it-IT" sz="2400" dirty="0" err="1"/>
              <a:t>shared</a:t>
            </a:r>
            <a:r>
              <a:rPr lang="it-IT" sz="2400" dirty="0"/>
              <a:t> </a:t>
            </a:r>
            <a:r>
              <a:rPr lang="it-IT" sz="2400" dirty="0" err="1" smtClean="0"/>
              <a:t>passwords</a:t>
            </a:r>
            <a:r>
              <a:rPr lang="it-IT" sz="2400" dirty="0" smtClean="0"/>
              <a:t> </a:t>
            </a:r>
            <a:r>
              <a:rPr lang="en-US" sz="2400" dirty="0" smtClean="0"/>
              <a:t>are </a:t>
            </a:r>
            <a:r>
              <a:rPr lang="en-US" sz="2400" dirty="0"/>
              <a:t>individually unpredictable </a:t>
            </a:r>
            <a:endParaRPr lang="en-US" sz="2400" dirty="0" smtClean="0"/>
          </a:p>
          <a:p>
            <a:pPr algn="ctr"/>
            <a:r>
              <a:rPr lang="en-US" sz="2400" dirty="0" smtClean="0"/>
              <a:t>for </a:t>
            </a:r>
            <a:r>
              <a:rPr lang="it-IT" sz="2400" dirty="0" smtClean="0"/>
              <a:t>the </a:t>
            </a:r>
            <a:r>
              <a:rPr lang="it-IT" sz="2400" dirty="0" err="1"/>
              <a:t>adversary</a:t>
            </a:r>
            <a:endParaRPr lang="it-IT" sz="2400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683568" y="4024386"/>
            <a:ext cx="78488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H</a:t>
            </a:r>
            <a:r>
              <a:rPr lang="it-IT" sz="3600" b="1" baseline="-25000" dirty="0" smtClean="0"/>
              <a:t>∞</a:t>
            </a:r>
            <a:r>
              <a:rPr lang="it-IT" sz="3200" dirty="0" smtClean="0"/>
              <a:t>(Password|</a:t>
            </a:r>
            <a:r>
              <a:rPr lang="el-GR" sz="3200" b="1" dirty="0" smtClean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sz="3200" b="1" dirty="0" smtClean="0">
                <a:solidFill>
                  <a:srgbClr val="FF0000"/>
                </a:solidFill>
              </a:rPr>
              <a:t>(F)</a:t>
            </a:r>
            <a:r>
              <a:rPr lang="it-IT" sz="3200" dirty="0" smtClean="0"/>
              <a:t>) </a:t>
            </a:r>
            <a:r>
              <a:rPr lang="it-IT" sz="3200" dirty="0" err="1" smtClean="0"/>
              <a:t>is</a:t>
            </a:r>
            <a:r>
              <a:rPr lang="it-IT" sz="3200" dirty="0" smtClean="0"/>
              <a:t> high </a:t>
            </a:r>
          </a:p>
          <a:p>
            <a:pPr algn="ctr"/>
            <a:r>
              <a:rPr lang="it-IT" sz="3200" dirty="0" smtClean="0"/>
              <a:t>(with high </a:t>
            </a:r>
            <a:r>
              <a:rPr lang="it-IT" sz="3200" dirty="0" err="1" smtClean="0"/>
              <a:t>probability</a:t>
            </a:r>
            <a:r>
              <a:rPr lang="it-IT" sz="3200" dirty="0"/>
              <a:t>)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1848426" y="1170570"/>
            <a:ext cx="540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Setup</a:t>
            </a:r>
            <a:r>
              <a:rPr lang="en-US" sz="2000" dirty="0" smtClean="0"/>
              <a:t>: long shared secret random file </a:t>
            </a:r>
            <a:r>
              <a:rPr lang="en-US" sz="2000" b="1" dirty="0" smtClean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2061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36" grpId="0" animBg="1"/>
      <p:bldP spid="37" grpId="0" animBg="1"/>
      <p:bldP spid="41" grpId="0" animBg="1"/>
      <p:bldP spid="42" grpId="0" animBg="1"/>
      <p:bldP spid="45" grpId="0" animBg="1"/>
      <p:bldP spid="46" grpId="0"/>
      <p:bldP spid="47" grpId="0"/>
      <p:bldP spid="59" grpId="0"/>
      <p:bldP spid="6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err="1" smtClean="0"/>
              <a:t>Contribution</a:t>
            </a:r>
            <a:r>
              <a:rPr lang="it-IT" sz="3600" b="1" dirty="0" smtClean="0"/>
              <a:t>: </a:t>
            </a:r>
            <a:r>
              <a:rPr lang="it-IT" sz="3600" b="1" dirty="0" err="1" smtClean="0"/>
              <a:t>Weak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Key</a:t>
            </a:r>
            <a:r>
              <a:rPr lang="it-IT" sz="3600" b="1" dirty="0" smtClean="0"/>
              <a:t> Exchange </a:t>
            </a:r>
            <a:r>
              <a:rPr lang="it-IT" sz="3600" b="1" dirty="0" err="1" smtClean="0"/>
              <a:t>protocol</a:t>
            </a:r>
            <a:r>
              <a:rPr lang="it-IT" sz="2200" b="1" dirty="0" smtClean="0"/>
              <a:t> (1/3)</a:t>
            </a:r>
            <a:endParaRPr lang="it-IT" sz="3600" b="1" dirty="0"/>
          </a:p>
        </p:txBody>
      </p:sp>
      <p:pic>
        <p:nvPicPr>
          <p:cNvPr id="5126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CLIENT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SERVER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981569" y="2653032"/>
            <a:ext cx="5170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Weak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Key</a:t>
            </a:r>
            <a:r>
              <a:rPr lang="it-IT" sz="2800" b="1" dirty="0" smtClean="0"/>
              <a:t> Exchange </a:t>
            </a:r>
            <a:r>
              <a:rPr lang="it-IT" sz="2800" b="1" dirty="0" err="1"/>
              <a:t>protocol</a:t>
            </a:r>
            <a:endParaRPr lang="it-IT" sz="28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993975" y="1173339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Setup</a:t>
            </a:r>
            <a:r>
              <a:rPr lang="en-US" sz="2000" dirty="0" smtClean="0"/>
              <a:t>: long shared secret random file </a:t>
            </a:r>
            <a:r>
              <a:rPr lang="en-US" sz="2000" b="1" dirty="0" smtClean="0"/>
              <a:t>F</a:t>
            </a:r>
          </a:p>
        </p:txBody>
      </p:sp>
      <p:pic>
        <p:nvPicPr>
          <p:cNvPr id="20" name="Picture 7" descr="MCj0423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19" y="1617011"/>
            <a:ext cx="730460" cy="8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rapezoid 6"/>
          <p:cNvSpPr/>
          <p:nvPr/>
        </p:nvSpPr>
        <p:spPr>
          <a:xfrm rot="10800000">
            <a:off x="3469815" y="1571562"/>
            <a:ext cx="3037752" cy="447202"/>
          </a:xfrm>
          <a:prstGeom prst="trapezoid">
            <a:avLst>
              <a:gd name="adj" fmla="val 6691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696871" y="1617011"/>
            <a:ext cx="281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</a:t>
            </a:r>
            <a:r>
              <a:rPr lang="it-IT" dirty="0" smtClean="0"/>
              <a:t>nput-</a:t>
            </a:r>
            <a:r>
              <a:rPr lang="it-IT" dirty="0" err="1" smtClean="0"/>
              <a:t>shrinking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r>
              <a:rPr lang="it-IT" dirty="0" smtClean="0"/>
              <a:t> </a:t>
            </a:r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92647" y="2092345"/>
            <a:ext cx="79208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b="1" dirty="0" smtClean="0">
                <a:solidFill>
                  <a:srgbClr val="FF0000"/>
                </a:solidFill>
              </a:rPr>
              <a:t>(F)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7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sellaDiTesto 32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34" name="Segnaposto contenut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539552" y="3433547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7270198" y="3433547"/>
            <a:ext cx="122413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Password</a:t>
            </a:r>
            <a:endParaRPr lang="it-IT" b="1" dirty="0"/>
          </a:p>
        </p:txBody>
      </p:sp>
      <p:sp>
        <p:nvSpPr>
          <p:cNvPr id="42" name="Freccia a destra 41"/>
          <p:cNvSpPr/>
          <p:nvPr/>
        </p:nvSpPr>
        <p:spPr>
          <a:xfrm rot="9345404">
            <a:off x="1812094" y="3382999"/>
            <a:ext cx="856475" cy="87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/>
          <p:cNvSpPr/>
          <p:nvPr/>
        </p:nvSpPr>
        <p:spPr>
          <a:xfrm rot="1423218">
            <a:off x="6318629" y="3385654"/>
            <a:ext cx="977515" cy="95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57866" y="3833014"/>
            <a:ext cx="81708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We</a:t>
            </a:r>
            <a:r>
              <a:rPr lang="it-IT" sz="2400" dirty="0" smtClean="0"/>
              <a:t> prove </a:t>
            </a:r>
            <a:r>
              <a:rPr lang="it-IT" sz="2400" dirty="0" err="1" smtClean="0"/>
              <a:t>that</a:t>
            </a:r>
            <a:r>
              <a:rPr lang="it-IT" sz="2400" dirty="0" smtClean="0"/>
              <a:t>:</a:t>
            </a:r>
          </a:p>
          <a:p>
            <a:pPr algn="ctr"/>
            <a:endParaRPr lang="it-IT" sz="2400" dirty="0" smtClean="0"/>
          </a:p>
          <a:p>
            <a:pPr algn="ctr"/>
            <a:endParaRPr lang="it-IT" sz="2400" dirty="0" smtClean="0"/>
          </a:p>
          <a:p>
            <a:pPr algn="ctr"/>
            <a:endParaRPr lang="it-IT" sz="2400" dirty="0"/>
          </a:p>
          <a:p>
            <a:pPr algn="ctr"/>
            <a:r>
              <a:rPr lang="it-IT" sz="2400" dirty="0" smtClean="0"/>
              <a:t>i.e. the </a:t>
            </a:r>
            <a:r>
              <a:rPr lang="it-IT" sz="2400" dirty="0" err="1"/>
              <a:t>shared</a:t>
            </a:r>
            <a:r>
              <a:rPr lang="it-IT" sz="2400" dirty="0"/>
              <a:t> </a:t>
            </a:r>
            <a:r>
              <a:rPr lang="it-IT" sz="2400" dirty="0" err="1" smtClean="0"/>
              <a:t>passwords</a:t>
            </a:r>
            <a:r>
              <a:rPr lang="it-IT" sz="2400" dirty="0" smtClean="0"/>
              <a:t> </a:t>
            </a:r>
            <a:r>
              <a:rPr lang="en-US" sz="2400" dirty="0" smtClean="0"/>
              <a:t>are </a:t>
            </a:r>
            <a:r>
              <a:rPr lang="en-US" sz="2400" dirty="0"/>
              <a:t>individually unpredictable </a:t>
            </a:r>
            <a:endParaRPr lang="en-US" sz="2400" dirty="0" smtClean="0"/>
          </a:p>
          <a:p>
            <a:pPr algn="ctr"/>
            <a:r>
              <a:rPr lang="en-US" sz="2400" dirty="0" smtClean="0"/>
              <a:t>for </a:t>
            </a:r>
            <a:r>
              <a:rPr lang="it-IT" sz="2400" dirty="0" smtClean="0"/>
              <a:t>the </a:t>
            </a:r>
            <a:r>
              <a:rPr lang="it-IT" sz="2400" dirty="0" err="1"/>
              <a:t>adversary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4221088"/>
            <a:ext cx="78488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H</a:t>
            </a:r>
            <a:r>
              <a:rPr lang="it-IT" sz="3600" b="1" baseline="-25000" dirty="0" smtClean="0"/>
              <a:t>∞</a:t>
            </a:r>
            <a:r>
              <a:rPr lang="it-IT" sz="3200" dirty="0" smtClean="0"/>
              <a:t>(Password|</a:t>
            </a:r>
            <a:r>
              <a:rPr lang="el-GR" sz="3200" b="1" dirty="0" smtClean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sz="3200" b="1" dirty="0" smtClean="0">
                <a:solidFill>
                  <a:srgbClr val="FF0000"/>
                </a:solidFill>
              </a:rPr>
              <a:t>(F)</a:t>
            </a:r>
            <a:r>
              <a:rPr lang="it-IT" sz="3200" dirty="0" smtClean="0"/>
              <a:t>) </a:t>
            </a:r>
            <a:r>
              <a:rPr lang="it-IT" sz="3200" dirty="0" err="1" smtClean="0"/>
              <a:t>is</a:t>
            </a:r>
            <a:r>
              <a:rPr lang="it-IT" sz="3200" dirty="0" smtClean="0"/>
              <a:t> high </a:t>
            </a:r>
          </a:p>
          <a:p>
            <a:pPr algn="ctr"/>
            <a:r>
              <a:rPr lang="it-IT" sz="3200" dirty="0" smtClean="0"/>
              <a:t>(with high </a:t>
            </a:r>
            <a:r>
              <a:rPr lang="it-IT" sz="3200" dirty="0" err="1" smtClean="0"/>
              <a:t>probability</a:t>
            </a:r>
            <a:r>
              <a:rPr lang="it-IT" sz="3200" dirty="0"/>
              <a:t>)</a:t>
            </a:r>
          </a:p>
        </p:txBody>
      </p:sp>
      <p:sp>
        <p:nvSpPr>
          <p:cNvPr id="24" name="Fumetto 4 23"/>
          <p:cNvSpPr/>
          <p:nvPr/>
        </p:nvSpPr>
        <p:spPr>
          <a:xfrm>
            <a:off x="3469815" y="1549938"/>
            <a:ext cx="819836" cy="503477"/>
          </a:xfrm>
          <a:prstGeom prst="cloudCallout">
            <a:avLst>
              <a:gd name="adj1" fmla="val -72673"/>
              <a:gd name="adj2" fmla="val 1134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469815" y="1618049"/>
            <a:ext cx="7920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b="1" dirty="0" smtClean="0">
                <a:solidFill>
                  <a:srgbClr val="FF0000"/>
                </a:solidFill>
              </a:rPr>
              <a:t>(F)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9" grpId="0"/>
      <p:bldP spid="21" grpId="0" animBg="1"/>
      <p:bldP spid="21" grpId="1" animBg="1"/>
      <p:bldP spid="8" grpId="0"/>
      <p:bldP spid="8" grpId="1"/>
      <p:bldP spid="9" grpId="0" animBg="1"/>
      <p:bldP spid="9" grpId="1" animBg="1"/>
      <p:bldP spid="37" grpId="0" animBg="1"/>
      <p:bldP spid="40" grpId="0" animBg="1"/>
      <p:bldP spid="42" grpId="0" animBg="1"/>
      <p:bldP spid="43" grpId="0" animBg="1"/>
      <p:bldP spid="5" grpId="0"/>
      <p:bldP spid="24" grpId="0" animBg="1"/>
      <p:bldP spid="2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err="1"/>
              <a:t>Contribution</a:t>
            </a:r>
            <a:r>
              <a:rPr lang="it-IT" sz="3600" b="1" dirty="0"/>
              <a:t>: </a:t>
            </a:r>
            <a:r>
              <a:rPr lang="it-IT" sz="3600" b="1" dirty="0" err="1"/>
              <a:t>Weak</a:t>
            </a:r>
            <a:r>
              <a:rPr lang="it-IT" sz="3600" b="1" dirty="0"/>
              <a:t> </a:t>
            </a:r>
            <a:r>
              <a:rPr lang="it-IT" sz="3600" b="1" dirty="0" err="1"/>
              <a:t>Key</a:t>
            </a:r>
            <a:r>
              <a:rPr lang="it-IT" sz="3600" b="1" dirty="0"/>
              <a:t> Exchange </a:t>
            </a:r>
            <a:r>
              <a:rPr lang="it-IT" sz="3600" b="1" dirty="0" err="1"/>
              <a:t>protocol</a:t>
            </a:r>
            <a:r>
              <a:rPr lang="it-IT" sz="2200" b="1" dirty="0"/>
              <a:t> </a:t>
            </a:r>
            <a:r>
              <a:rPr lang="it-IT" sz="2200" b="1" dirty="0" smtClean="0"/>
              <a:t>(2/3</a:t>
            </a:r>
            <a:r>
              <a:rPr lang="it-IT" sz="2200" b="1" dirty="0"/>
              <a:t>)</a:t>
            </a:r>
            <a:endParaRPr lang="it-IT" sz="3600" b="1" dirty="0"/>
          </a:p>
        </p:txBody>
      </p:sp>
      <p:pic>
        <p:nvPicPr>
          <p:cNvPr id="5126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4" y="1882283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96298" y="1643237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430877" y="1662899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993975" y="1347883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Setup</a:t>
            </a:r>
            <a:r>
              <a:rPr lang="en-US" sz="2000" dirty="0" smtClean="0"/>
              <a:t>: long shared secret random file </a:t>
            </a:r>
            <a:r>
              <a:rPr lang="en-US" sz="2000" b="1" dirty="0" smtClean="0"/>
              <a:t>F</a:t>
            </a:r>
          </a:p>
        </p:txBody>
      </p:sp>
      <p:pic>
        <p:nvPicPr>
          <p:cNvPr id="27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72" y="2070362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sellaDiTesto 32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34" name="Segnaposto contenut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898981" y="1726663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0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4350069" y="1726661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4121501" y="1726695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0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4583445" y="1726697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0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5034533" y="1726695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4805965" y="1726729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5269154" y="1726628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5720242" y="1726626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5491674" y="1726660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0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3894445" y="2070296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4345533" y="2070294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3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4116965" y="2070328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2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578909" y="2070330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4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5029997" y="2070328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6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4801429" y="2070362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5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5264618" y="2070261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7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5715706" y="2070259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5487138" y="2070293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8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24614" y="1641871"/>
            <a:ext cx="83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bits</a:t>
            </a:r>
            <a:endParaRPr lang="it-IT" b="1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6131992" y="1985401"/>
            <a:ext cx="111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indexes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80274" y="3243045"/>
            <a:ext cx="250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Choose</a:t>
            </a:r>
            <a:r>
              <a:rPr lang="it-IT" b="1" dirty="0" smtClean="0"/>
              <a:t> random </a:t>
            </a:r>
            <a:r>
              <a:rPr lang="it-IT" b="1" dirty="0" err="1" smtClean="0"/>
              <a:t>indexes</a:t>
            </a:r>
            <a:r>
              <a:rPr lang="it-IT" b="1" dirty="0" smtClean="0"/>
              <a:t> IDX_CLIENT</a:t>
            </a:r>
            <a:endParaRPr lang="it-IT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6103702" y="3210779"/>
            <a:ext cx="250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Choose</a:t>
            </a:r>
            <a:r>
              <a:rPr lang="it-IT" b="1" dirty="0" smtClean="0"/>
              <a:t> random </a:t>
            </a:r>
            <a:r>
              <a:rPr lang="it-IT" b="1" dirty="0" err="1" smtClean="0"/>
              <a:t>indexes</a:t>
            </a:r>
            <a:r>
              <a:rPr lang="it-IT" b="1" dirty="0" smtClean="0"/>
              <a:t> IDX_SERVER</a:t>
            </a:r>
            <a:endParaRPr lang="it-IT" b="1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3253892" y="3566210"/>
            <a:ext cx="23513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/>
          <p:nvPr/>
        </p:nvCxnSpPr>
        <p:spPr>
          <a:xfrm rot="10800000">
            <a:off x="3253892" y="4035133"/>
            <a:ext cx="23513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3740358" y="3185941"/>
            <a:ext cx="137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IDX_CLIENT</a:t>
            </a:r>
            <a:endParaRPr lang="it-IT" b="1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3774409" y="3659919"/>
            <a:ext cx="137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IDX_SERVER</a:t>
            </a:r>
            <a:endParaRPr lang="it-IT" b="1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594231" y="4242197"/>
            <a:ext cx="2659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Create password: concatenate the </a:t>
            </a:r>
            <a:r>
              <a:rPr lang="it-IT" sz="2000" b="1" dirty="0" err="1" smtClean="0"/>
              <a:t>corresponding</a:t>
            </a:r>
            <a:r>
              <a:rPr lang="it-IT" sz="2000" b="1" dirty="0" smtClean="0"/>
              <a:t> bits of F</a:t>
            </a:r>
            <a:endParaRPr lang="it-IT" sz="2000" b="1" dirty="0"/>
          </a:p>
        </p:txBody>
      </p:sp>
      <p:sp>
        <p:nvSpPr>
          <p:cNvPr id="73" name="CasellaDiTesto 72"/>
          <p:cNvSpPr txBox="1"/>
          <p:nvPr/>
        </p:nvSpPr>
        <p:spPr>
          <a:xfrm>
            <a:off x="5947298" y="4166229"/>
            <a:ext cx="2663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Create password: concatenate the </a:t>
            </a:r>
            <a:r>
              <a:rPr lang="it-IT" sz="2000" b="1" dirty="0" err="1" smtClean="0"/>
              <a:t>corresponding</a:t>
            </a:r>
            <a:r>
              <a:rPr lang="it-IT" sz="2000" b="1" dirty="0" smtClean="0"/>
              <a:t> bits of F</a:t>
            </a:r>
            <a:endParaRPr lang="it-IT" sz="2000" b="1" dirty="0"/>
          </a:p>
        </p:txBody>
      </p:sp>
      <p:sp>
        <p:nvSpPr>
          <p:cNvPr id="74" name="AutoShape 29"/>
          <p:cNvSpPr>
            <a:spLocks noChangeArrowheads="1"/>
          </p:cNvSpPr>
          <p:nvPr/>
        </p:nvSpPr>
        <p:spPr bwMode="auto">
          <a:xfrm>
            <a:off x="3279086" y="5416851"/>
            <a:ext cx="2686361" cy="503770"/>
          </a:xfrm>
          <a:prstGeom prst="wedgeRoundRectCallout">
            <a:avLst>
              <a:gd name="adj1" fmla="val -13949"/>
              <a:gd name="adj2" fmla="val -250745"/>
              <a:gd name="adj3" fmla="val 16667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" name="Text Box 30"/>
          <p:cNvSpPr txBox="1">
            <a:spLocks noChangeArrowheads="1"/>
          </p:cNvSpPr>
          <p:nvPr/>
        </p:nvSpPr>
        <p:spPr bwMode="auto">
          <a:xfrm>
            <a:off x="3279086" y="5485608"/>
            <a:ext cx="2686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Several</a:t>
            </a:r>
            <a:r>
              <a:rPr lang="it-IT" sz="20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 large </a:t>
            </a:r>
            <a:r>
              <a:rPr lang="it-IT" sz="2000" b="1" dirty="0" err="1" smtClean="0">
                <a:solidFill>
                  <a:srgbClr val="FF0000"/>
                </a:solidFill>
                <a:effectLst/>
                <a:latin typeface="Calibri" pitchFamily="34" charset="0"/>
              </a:rPr>
              <a:t>numbers</a:t>
            </a:r>
            <a:endParaRPr lang="it-IT" b="1" dirty="0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3491880" y="3082677"/>
            <a:ext cx="1890802" cy="1354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0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/>
      <p:bldP spid="3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" grpId="0"/>
      <p:bldP spid="67" grpId="0"/>
      <p:bldP spid="5" grpId="0"/>
      <p:bldP spid="68" grpId="0"/>
      <p:bldP spid="70" grpId="0"/>
      <p:bldP spid="71" grpId="0"/>
      <p:bldP spid="72" grpId="0"/>
      <p:bldP spid="73" grpId="0"/>
      <p:bldP spid="74" grpId="0" animBg="1"/>
      <p:bldP spid="75" grpId="0"/>
      <p:bldP spid="1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err="1"/>
              <a:t>Contribution</a:t>
            </a:r>
            <a:r>
              <a:rPr lang="it-IT" sz="3600" b="1" dirty="0"/>
              <a:t>: </a:t>
            </a:r>
            <a:r>
              <a:rPr lang="it-IT" sz="3600" b="1" dirty="0" err="1"/>
              <a:t>Weak</a:t>
            </a:r>
            <a:r>
              <a:rPr lang="it-IT" sz="3600" b="1" dirty="0"/>
              <a:t> </a:t>
            </a:r>
            <a:r>
              <a:rPr lang="it-IT" sz="3600" b="1" dirty="0" err="1"/>
              <a:t>Key</a:t>
            </a:r>
            <a:r>
              <a:rPr lang="it-IT" sz="3600" b="1" dirty="0"/>
              <a:t> Exchange </a:t>
            </a:r>
            <a:r>
              <a:rPr lang="it-IT" sz="3600" b="1" dirty="0" err="1"/>
              <a:t>protocol</a:t>
            </a:r>
            <a:r>
              <a:rPr lang="it-IT" sz="2200" b="1" dirty="0"/>
              <a:t> </a:t>
            </a:r>
            <a:r>
              <a:rPr lang="it-IT" sz="2200" b="1" dirty="0" smtClean="0"/>
              <a:t>(3/3</a:t>
            </a:r>
            <a:r>
              <a:rPr lang="it-IT" sz="2200" b="1" dirty="0"/>
              <a:t>)</a:t>
            </a:r>
            <a:endParaRPr lang="it-IT" sz="36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3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80274" y="3800805"/>
            <a:ext cx="250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Choose</a:t>
            </a:r>
            <a:r>
              <a:rPr lang="it-IT" b="1" dirty="0" smtClean="0"/>
              <a:t> random short SEED_CLIENT</a:t>
            </a:r>
            <a:endParaRPr lang="it-IT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6103702" y="3768539"/>
            <a:ext cx="250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Choose</a:t>
            </a:r>
            <a:r>
              <a:rPr lang="it-IT" b="1" dirty="0" smtClean="0"/>
              <a:t> random short SEED_SERVER</a:t>
            </a:r>
            <a:endParaRPr lang="it-IT" b="1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3373837" y="3990678"/>
            <a:ext cx="23513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/>
          <p:nvPr/>
        </p:nvCxnSpPr>
        <p:spPr>
          <a:xfrm rot="10800000">
            <a:off x="3373837" y="4459601"/>
            <a:ext cx="23513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3730828" y="3611513"/>
            <a:ext cx="160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SEED_CLIENT</a:t>
            </a:r>
            <a:endParaRPr lang="it-IT" b="1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3747623" y="4046122"/>
            <a:ext cx="160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SEED_SERVER</a:t>
            </a:r>
            <a:endParaRPr lang="it-IT" b="1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422773" y="4581128"/>
            <a:ext cx="3618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Calculate</a:t>
            </a:r>
            <a:r>
              <a:rPr lang="it-IT" b="1" dirty="0" smtClean="0"/>
              <a:t> </a:t>
            </a:r>
            <a:r>
              <a:rPr lang="it-IT" b="1" dirty="0" err="1" smtClean="0"/>
              <a:t>indexes</a:t>
            </a:r>
            <a:r>
              <a:rPr lang="it-IT" b="1" dirty="0" smtClean="0"/>
              <a:t>: </a:t>
            </a:r>
          </a:p>
          <a:p>
            <a:r>
              <a:rPr lang="it-IT" b="1" dirty="0" err="1" smtClean="0"/>
              <a:t>IDX_CLIENT</a:t>
            </a:r>
            <a:r>
              <a:rPr lang="it-IT" b="1" baseline="-25000" dirty="0" err="1" smtClean="0"/>
              <a:t>i</a:t>
            </a:r>
            <a:r>
              <a:rPr lang="it-IT" b="1" dirty="0" smtClean="0"/>
              <a:t>= </a:t>
            </a:r>
            <a:r>
              <a:rPr lang="it-IT" sz="2400" b="1" dirty="0" smtClean="0">
                <a:latin typeface="Lucida Calligraphy" pitchFamily="66" charset="0"/>
              </a:rPr>
              <a:t>H</a:t>
            </a:r>
            <a:r>
              <a:rPr lang="it-IT" b="1" dirty="0" smtClean="0"/>
              <a:t>(</a:t>
            </a:r>
            <a:r>
              <a:rPr lang="it-IT" b="1" dirty="0" err="1" smtClean="0"/>
              <a:t>i|SEED_CLIENT</a:t>
            </a:r>
            <a:r>
              <a:rPr lang="it-IT" b="1" dirty="0" smtClean="0"/>
              <a:t>)</a:t>
            </a:r>
          </a:p>
          <a:p>
            <a:r>
              <a:rPr lang="it-IT" b="1" dirty="0" err="1"/>
              <a:t>IDX_SERVER</a:t>
            </a:r>
            <a:r>
              <a:rPr lang="it-IT" b="1" baseline="-25000" dirty="0" err="1"/>
              <a:t>i</a:t>
            </a:r>
            <a:r>
              <a:rPr lang="it-IT" b="1" dirty="0"/>
              <a:t> = </a:t>
            </a:r>
            <a:r>
              <a:rPr lang="it-IT" sz="2400" b="1" dirty="0">
                <a:latin typeface="Lucida Calligraphy" pitchFamily="66" charset="0"/>
              </a:rPr>
              <a:t>H</a:t>
            </a:r>
            <a:r>
              <a:rPr lang="it-IT" b="1" dirty="0"/>
              <a:t>(</a:t>
            </a:r>
            <a:r>
              <a:rPr lang="it-IT" b="1" dirty="0" err="1"/>
              <a:t>i|SEED_SERVER</a:t>
            </a:r>
            <a:r>
              <a:rPr lang="it-IT" b="1" dirty="0" smtClean="0"/>
              <a:t>)</a:t>
            </a:r>
            <a:endParaRPr lang="it-IT" b="1" dirty="0"/>
          </a:p>
        </p:txBody>
      </p:sp>
      <p:sp>
        <p:nvSpPr>
          <p:cNvPr id="73" name="CasellaDiTesto 72"/>
          <p:cNvSpPr txBox="1"/>
          <p:nvPr/>
        </p:nvSpPr>
        <p:spPr>
          <a:xfrm>
            <a:off x="5148064" y="4581128"/>
            <a:ext cx="3463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err="1" smtClean="0"/>
              <a:t>Calculate</a:t>
            </a:r>
            <a:r>
              <a:rPr lang="it-IT" b="1" dirty="0" smtClean="0"/>
              <a:t> </a:t>
            </a:r>
            <a:r>
              <a:rPr lang="it-IT" b="1" dirty="0" err="1" smtClean="0"/>
              <a:t>indexes</a:t>
            </a:r>
            <a:r>
              <a:rPr lang="it-IT" b="1" dirty="0" smtClean="0"/>
              <a:t>:</a:t>
            </a:r>
          </a:p>
          <a:p>
            <a:pPr algn="r"/>
            <a:r>
              <a:rPr lang="it-IT" b="1" dirty="0" err="1"/>
              <a:t>IDX_CLIENT</a:t>
            </a:r>
            <a:r>
              <a:rPr lang="it-IT" b="1" baseline="-25000" dirty="0" err="1"/>
              <a:t>i</a:t>
            </a:r>
            <a:r>
              <a:rPr lang="it-IT" b="1" dirty="0"/>
              <a:t> = </a:t>
            </a:r>
            <a:r>
              <a:rPr lang="it-IT" b="1" dirty="0">
                <a:latin typeface="Lucida Calligraphy" pitchFamily="66" charset="0"/>
              </a:rPr>
              <a:t>H</a:t>
            </a:r>
            <a:r>
              <a:rPr lang="it-IT" b="1" dirty="0"/>
              <a:t>(</a:t>
            </a:r>
            <a:r>
              <a:rPr lang="it-IT" b="1" dirty="0" err="1"/>
              <a:t>i|SEED_CLIENT</a:t>
            </a:r>
            <a:r>
              <a:rPr lang="it-IT" b="1" dirty="0" smtClean="0"/>
              <a:t>)</a:t>
            </a:r>
          </a:p>
          <a:p>
            <a:pPr algn="r"/>
            <a:r>
              <a:rPr lang="it-IT" b="1" dirty="0" err="1" smtClean="0"/>
              <a:t>IDX_SERVER</a:t>
            </a:r>
            <a:r>
              <a:rPr lang="it-IT" b="1" baseline="-25000" dirty="0" err="1" smtClean="0"/>
              <a:t>i</a:t>
            </a:r>
            <a:r>
              <a:rPr lang="it-IT" b="1" dirty="0" smtClean="0"/>
              <a:t> </a:t>
            </a:r>
            <a:r>
              <a:rPr lang="it-IT" b="1" dirty="0"/>
              <a:t>= </a:t>
            </a:r>
            <a:r>
              <a:rPr lang="it-IT" b="1" dirty="0" smtClean="0">
                <a:latin typeface="Lucida Calligraphy" pitchFamily="66" charset="0"/>
              </a:rPr>
              <a:t>H</a:t>
            </a:r>
            <a:r>
              <a:rPr lang="it-IT" b="1" dirty="0" smtClean="0"/>
              <a:t>(</a:t>
            </a:r>
            <a:r>
              <a:rPr lang="it-IT" b="1" dirty="0" err="1" smtClean="0"/>
              <a:t>i|SEED_SERVER</a:t>
            </a:r>
            <a:r>
              <a:rPr lang="it-IT" b="1" dirty="0" smtClean="0"/>
              <a:t>)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851218" y="3133674"/>
            <a:ext cx="53825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Public </a:t>
            </a:r>
            <a:r>
              <a:rPr lang="it-IT" b="1" dirty="0" err="1" smtClean="0"/>
              <a:t>parameter</a:t>
            </a:r>
            <a:r>
              <a:rPr lang="it-IT" b="1" dirty="0" smtClean="0"/>
              <a:t>: </a:t>
            </a:r>
            <a:r>
              <a:rPr lang="it-IT" b="1" dirty="0" err="1" smtClean="0"/>
              <a:t>cryptographic</a:t>
            </a:r>
            <a:r>
              <a:rPr lang="it-IT" b="1" dirty="0" smtClean="0"/>
              <a:t> </a:t>
            </a:r>
            <a:r>
              <a:rPr lang="it-IT" b="1" dirty="0" err="1" smtClean="0"/>
              <a:t>hash</a:t>
            </a:r>
            <a:r>
              <a:rPr lang="it-IT" b="1" dirty="0" smtClean="0"/>
              <a:t> </a:t>
            </a:r>
            <a:r>
              <a:rPr lang="it-IT" b="1" dirty="0" err="1" smtClean="0"/>
              <a:t>function</a:t>
            </a:r>
            <a:r>
              <a:rPr lang="it-IT" b="1" dirty="0" smtClean="0"/>
              <a:t> </a:t>
            </a:r>
            <a:r>
              <a:rPr lang="it-IT" sz="2400" b="1" dirty="0" smtClean="0">
                <a:latin typeface="Lucida Calligraphy" pitchFamily="66" charset="0"/>
              </a:rPr>
              <a:t>H</a:t>
            </a:r>
            <a:r>
              <a:rPr lang="it-IT" b="1" dirty="0" smtClean="0">
                <a:latin typeface="Lucida Calligraphy" pitchFamily="66" charset="0"/>
              </a:rPr>
              <a:t> </a:t>
            </a:r>
            <a:endParaRPr lang="it-IT" b="1" dirty="0">
              <a:latin typeface="Lucida Calligraphy" pitchFamily="66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562090" y="5517261"/>
            <a:ext cx="250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Create password</a:t>
            </a:r>
            <a:endParaRPr lang="it-IT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6160745" y="5490480"/>
            <a:ext cx="250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Create password</a:t>
            </a:r>
            <a:endParaRPr lang="it-IT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3106852" y="5762768"/>
            <a:ext cx="2885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/>
              <a:t>unpredictable</a:t>
            </a:r>
            <a:endParaRPr lang="it-IT" sz="3200" b="1" dirty="0"/>
          </a:p>
        </p:txBody>
      </p:sp>
      <p:sp>
        <p:nvSpPr>
          <p:cNvPr id="7" name="Ovale 6"/>
          <p:cNvSpPr/>
          <p:nvPr/>
        </p:nvSpPr>
        <p:spPr>
          <a:xfrm>
            <a:off x="562090" y="5827545"/>
            <a:ext cx="2280623" cy="50932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>
            <a:stCxn id="7" idx="6"/>
            <a:endCxn id="61" idx="2"/>
          </p:cNvCxnSpPr>
          <p:nvPr/>
        </p:nvCxnSpPr>
        <p:spPr>
          <a:xfrm>
            <a:off x="2842713" y="6082205"/>
            <a:ext cx="257127" cy="1102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e 60"/>
          <p:cNvSpPr/>
          <p:nvPr/>
        </p:nvSpPr>
        <p:spPr>
          <a:xfrm>
            <a:off x="3099840" y="5838570"/>
            <a:ext cx="2885280" cy="50931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/>
          <p:cNvSpPr txBox="1"/>
          <p:nvPr/>
        </p:nvSpPr>
        <p:spPr>
          <a:xfrm>
            <a:off x="143508" y="2845760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Random Oracle model</a:t>
            </a:r>
            <a:endParaRPr lang="it-IT" b="1" dirty="0"/>
          </a:p>
        </p:txBody>
      </p:sp>
      <p:sp>
        <p:nvSpPr>
          <p:cNvPr id="63" name="AutoShape 40"/>
          <p:cNvSpPr>
            <a:spLocks noChangeArrowheads="1"/>
          </p:cNvSpPr>
          <p:nvPr/>
        </p:nvSpPr>
        <p:spPr bwMode="auto">
          <a:xfrm>
            <a:off x="108049" y="2828660"/>
            <a:ext cx="1151038" cy="972145"/>
          </a:xfrm>
          <a:prstGeom prst="wedgeRoundRectCallout">
            <a:avLst>
              <a:gd name="adj1" fmla="val 112402"/>
              <a:gd name="adj2" fmla="val 8412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1848426" y="1170570"/>
            <a:ext cx="540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Setup</a:t>
            </a:r>
            <a:r>
              <a:rPr lang="en-US" sz="2000" dirty="0" smtClean="0"/>
              <a:t>: long shared secret random file </a:t>
            </a:r>
            <a:r>
              <a:rPr lang="en-US" sz="2000" b="1" dirty="0" smtClean="0"/>
              <a:t>F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1836190" y="1637472"/>
            <a:ext cx="5397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/>
              <a:t>101001001001010101001010100100101001010000100101011010101010010101010111010110101001010010010110101010110010101001010101011010010101010010010101010100110010101101010100101010101001010100010101001011010110101010010110101111101001011001010101011011010101010011101010100101010101010101010100100101000000000010101010111111110101010101001010101010100101010101010101010101111111101011001100101010010010100101001010010010010100101101010111001000010100101011010111001010101010100101001010101000010010101010010100101010000001110101010100101001110101101001011011010101000101011111010101</a:t>
            </a:r>
            <a:endParaRPr lang="it-IT" sz="1100" b="1" dirty="0"/>
          </a:p>
        </p:txBody>
      </p:sp>
      <p:sp>
        <p:nvSpPr>
          <p:cNvPr id="97" name="Ovale 96"/>
          <p:cNvSpPr/>
          <p:nvPr/>
        </p:nvSpPr>
        <p:spPr>
          <a:xfrm>
            <a:off x="6637609" y="1914052"/>
            <a:ext cx="105630" cy="310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Ovale 97"/>
          <p:cNvSpPr/>
          <p:nvPr/>
        </p:nvSpPr>
        <p:spPr>
          <a:xfrm>
            <a:off x="2755781" y="2272745"/>
            <a:ext cx="105630" cy="310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Ovale 98"/>
          <p:cNvSpPr/>
          <p:nvPr/>
        </p:nvSpPr>
        <p:spPr>
          <a:xfrm>
            <a:off x="4323916" y="2590650"/>
            <a:ext cx="105630" cy="310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Rettangolo 99"/>
          <p:cNvSpPr/>
          <p:nvPr/>
        </p:nvSpPr>
        <p:spPr>
          <a:xfrm>
            <a:off x="3978644" y="1827903"/>
            <a:ext cx="125303" cy="204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Rettangolo 100"/>
          <p:cNvSpPr/>
          <p:nvPr/>
        </p:nvSpPr>
        <p:spPr>
          <a:xfrm>
            <a:off x="3852413" y="2325635"/>
            <a:ext cx="125303" cy="204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Rettangolo 101"/>
          <p:cNvSpPr/>
          <p:nvPr/>
        </p:nvSpPr>
        <p:spPr>
          <a:xfrm>
            <a:off x="2483768" y="2815351"/>
            <a:ext cx="125303" cy="204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4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6929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CasellaDiTesto 114"/>
          <p:cNvSpPr txBox="1"/>
          <p:nvPr/>
        </p:nvSpPr>
        <p:spPr>
          <a:xfrm>
            <a:off x="683568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116" name="CasellaDiTesto 115"/>
          <p:cNvSpPr txBox="1"/>
          <p:nvPr/>
        </p:nvSpPr>
        <p:spPr>
          <a:xfrm>
            <a:off x="7414214" y="134788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pic>
        <p:nvPicPr>
          <p:cNvPr id="117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175534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Ovale 118"/>
          <p:cNvSpPr/>
          <p:nvPr/>
        </p:nvSpPr>
        <p:spPr>
          <a:xfrm>
            <a:off x="733813" y="5907368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CasellaDiTesto 119"/>
          <p:cNvSpPr txBox="1"/>
          <p:nvPr/>
        </p:nvSpPr>
        <p:spPr>
          <a:xfrm>
            <a:off x="733813" y="5897844"/>
            <a:ext cx="102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  <a:r>
              <a:rPr lang="it-IT" dirty="0" smtClean="0"/>
              <a:t>    0    1</a:t>
            </a:r>
            <a:endParaRPr lang="it-IT" dirty="0"/>
          </a:p>
        </p:txBody>
      </p:sp>
      <p:sp>
        <p:nvSpPr>
          <p:cNvPr id="121" name="Ovale 120"/>
          <p:cNvSpPr/>
          <p:nvPr/>
        </p:nvSpPr>
        <p:spPr>
          <a:xfrm>
            <a:off x="1066788" y="5907062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2" name="Ovale 121"/>
          <p:cNvSpPr/>
          <p:nvPr/>
        </p:nvSpPr>
        <p:spPr>
          <a:xfrm>
            <a:off x="1409654" y="5907062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Rettangolo 122"/>
          <p:cNvSpPr/>
          <p:nvPr/>
        </p:nvSpPr>
        <p:spPr>
          <a:xfrm>
            <a:off x="1760958" y="5908404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4" name="Rettangolo 123"/>
          <p:cNvSpPr/>
          <p:nvPr/>
        </p:nvSpPr>
        <p:spPr>
          <a:xfrm>
            <a:off x="2070433" y="5908403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Rettangolo 124"/>
          <p:cNvSpPr/>
          <p:nvPr/>
        </p:nvSpPr>
        <p:spPr>
          <a:xfrm>
            <a:off x="2379908" y="5908404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CasellaDiTesto 125"/>
          <p:cNvSpPr txBox="1"/>
          <p:nvPr/>
        </p:nvSpPr>
        <p:spPr>
          <a:xfrm>
            <a:off x="1736439" y="5908564"/>
            <a:ext cx="102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0    1    0</a:t>
            </a:r>
            <a:endParaRPr lang="it-IT" dirty="0"/>
          </a:p>
        </p:txBody>
      </p:sp>
      <p:sp>
        <p:nvSpPr>
          <p:cNvPr id="127" name="Ovale 126"/>
          <p:cNvSpPr/>
          <p:nvPr/>
        </p:nvSpPr>
        <p:spPr>
          <a:xfrm>
            <a:off x="6373483" y="5917741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CasellaDiTesto 127"/>
          <p:cNvSpPr txBox="1"/>
          <p:nvPr/>
        </p:nvSpPr>
        <p:spPr>
          <a:xfrm>
            <a:off x="6373483" y="5908217"/>
            <a:ext cx="102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</a:t>
            </a:r>
            <a:r>
              <a:rPr lang="it-IT" dirty="0" smtClean="0"/>
              <a:t>    0    1</a:t>
            </a:r>
            <a:endParaRPr lang="it-IT" dirty="0"/>
          </a:p>
        </p:txBody>
      </p:sp>
      <p:sp>
        <p:nvSpPr>
          <p:cNvPr id="129" name="Ovale 128"/>
          <p:cNvSpPr/>
          <p:nvPr/>
        </p:nvSpPr>
        <p:spPr>
          <a:xfrm>
            <a:off x="6706458" y="5917435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0" name="Ovale 129"/>
          <p:cNvSpPr/>
          <p:nvPr/>
        </p:nvSpPr>
        <p:spPr>
          <a:xfrm>
            <a:off x="7049324" y="5917435"/>
            <a:ext cx="299392" cy="350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Rettangolo 130"/>
          <p:cNvSpPr/>
          <p:nvPr/>
        </p:nvSpPr>
        <p:spPr>
          <a:xfrm>
            <a:off x="7400628" y="5918777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Rettangolo 131"/>
          <p:cNvSpPr/>
          <p:nvPr/>
        </p:nvSpPr>
        <p:spPr>
          <a:xfrm>
            <a:off x="7710103" y="5918776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Rettangolo 132"/>
          <p:cNvSpPr/>
          <p:nvPr/>
        </p:nvSpPr>
        <p:spPr>
          <a:xfrm>
            <a:off x="8019578" y="5918777"/>
            <a:ext cx="309475" cy="3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CasellaDiTesto 133"/>
          <p:cNvSpPr txBox="1"/>
          <p:nvPr/>
        </p:nvSpPr>
        <p:spPr>
          <a:xfrm>
            <a:off x="7376109" y="5918937"/>
            <a:ext cx="102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0    1    0</a:t>
            </a:r>
            <a:endParaRPr lang="it-IT" dirty="0"/>
          </a:p>
        </p:txBody>
      </p:sp>
      <p:sp>
        <p:nvSpPr>
          <p:cNvPr id="135" name="Ovale 134"/>
          <p:cNvSpPr/>
          <p:nvPr/>
        </p:nvSpPr>
        <p:spPr>
          <a:xfrm>
            <a:off x="6260317" y="5838223"/>
            <a:ext cx="2280623" cy="50932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7" name="Connettore 1 136"/>
          <p:cNvCxnSpPr>
            <a:stCxn id="61" idx="6"/>
            <a:endCxn id="135" idx="2"/>
          </p:cNvCxnSpPr>
          <p:nvPr/>
        </p:nvCxnSpPr>
        <p:spPr>
          <a:xfrm flipV="1">
            <a:off x="5985120" y="6092883"/>
            <a:ext cx="275197" cy="34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7" descr="MCj042384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37" y="5085184"/>
            <a:ext cx="586928" cy="64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Fumetto 4 55"/>
          <p:cNvSpPr/>
          <p:nvPr/>
        </p:nvSpPr>
        <p:spPr>
          <a:xfrm>
            <a:off x="4426061" y="4555868"/>
            <a:ext cx="819836" cy="503477"/>
          </a:xfrm>
          <a:prstGeom prst="cloudCallout">
            <a:avLst>
              <a:gd name="adj1" fmla="val -33400"/>
              <a:gd name="adj2" fmla="val 778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/>
          <p:cNvSpPr txBox="1"/>
          <p:nvPr/>
        </p:nvSpPr>
        <p:spPr>
          <a:xfrm>
            <a:off x="4426061" y="4623979"/>
            <a:ext cx="7920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b="1" dirty="0" smtClean="0">
                <a:solidFill>
                  <a:srgbClr val="FF0000"/>
                </a:solidFill>
              </a:rPr>
              <a:t>(F)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8" grpId="0"/>
      <p:bldP spid="70" grpId="0"/>
      <p:bldP spid="71" grpId="0"/>
      <p:bldP spid="72" grpId="0"/>
      <p:bldP spid="73" grpId="0"/>
      <p:bldP spid="6" grpId="0" animBg="1"/>
      <p:bldP spid="46" grpId="0"/>
      <p:bldP spid="47" grpId="0"/>
      <p:bldP spid="48" grpId="0"/>
      <p:bldP spid="7" grpId="0" animBg="1"/>
      <p:bldP spid="61" grpId="0" animBg="1"/>
      <p:bldP spid="62" grpId="0"/>
      <p:bldP spid="63" grpId="0" animBg="1"/>
      <p:bldP spid="53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15" grpId="0" animBg="1"/>
      <p:bldP spid="116" grpId="0" animBg="1"/>
      <p:bldP spid="119" grpId="0" animBg="1"/>
      <p:bldP spid="120" grpId="0"/>
      <p:bldP spid="121" grpId="0" animBg="1"/>
      <p:bldP spid="122" grpId="0" animBg="1"/>
      <p:bldP spid="123" grpId="0" animBg="1"/>
      <p:bldP spid="124" grpId="0" animBg="1"/>
      <p:bldP spid="125" grpId="0" animBg="1"/>
      <p:bldP spid="126" grpId="0"/>
      <p:bldP spid="127" grpId="0" animBg="1"/>
      <p:bldP spid="128" grpId="0"/>
      <p:bldP spid="129" grpId="0" animBg="1"/>
      <p:bldP spid="130" grpId="0" animBg="1"/>
      <p:bldP spid="131" grpId="0" animBg="1"/>
      <p:bldP spid="132" grpId="0" animBg="1"/>
      <p:bldP spid="133" grpId="0" animBg="1"/>
      <p:bldP spid="134" grpId="0"/>
      <p:bldP spid="135" grpId="0" animBg="1"/>
      <p:bldP spid="56" grpId="0" animBg="1"/>
      <p:bldP spid="5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err="1"/>
              <a:t>Contribution</a:t>
            </a:r>
            <a:r>
              <a:rPr lang="it-IT" sz="3600" b="1" dirty="0"/>
              <a:t>: </a:t>
            </a:r>
            <a:r>
              <a:rPr lang="it-IT" sz="3600" b="1" dirty="0" err="1"/>
              <a:t>Weak</a:t>
            </a:r>
            <a:r>
              <a:rPr lang="it-IT" sz="3600" b="1" dirty="0"/>
              <a:t> </a:t>
            </a:r>
            <a:r>
              <a:rPr lang="it-IT" sz="3600" b="1" dirty="0" err="1"/>
              <a:t>Key</a:t>
            </a:r>
            <a:r>
              <a:rPr lang="it-IT" sz="3600" b="1" dirty="0"/>
              <a:t> Exchange </a:t>
            </a:r>
            <a:r>
              <a:rPr lang="it-IT" sz="3600" b="1" dirty="0" err="1"/>
              <a:t>protocol</a:t>
            </a:r>
            <a:r>
              <a:rPr lang="it-IT" sz="2200" b="1" dirty="0"/>
              <a:t> </a:t>
            </a:r>
            <a:r>
              <a:rPr lang="it-IT" sz="2200" b="1" dirty="0" smtClean="0"/>
              <a:t>(3/3</a:t>
            </a:r>
            <a:r>
              <a:rPr lang="it-IT" sz="2200" b="1" dirty="0"/>
              <a:t>)</a:t>
            </a:r>
            <a:endParaRPr lang="it-IT" sz="3600" b="1" dirty="0"/>
          </a:p>
        </p:txBody>
      </p:sp>
      <p:pic>
        <p:nvPicPr>
          <p:cNvPr id="20" name="Picture 7" descr="MCj042384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32" y="2238613"/>
            <a:ext cx="730460" cy="8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rapezoid 6"/>
          <p:cNvSpPr/>
          <p:nvPr/>
        </p:nvSpPr>
        <p:spPr>
          <a:xfrm rot="10800000">
            <a:off x="3218422" y="2193164"/>
            <a:ext cx="3037752" cy="447202"/>
          </a:xfrm>
          <a:prstGeom prst="trapezoid">
            <a:avLst>
              <a:gd name="adj" fmla="val 6691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37863" y="2223423"/>
            <a:ext cx="281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</a:t>
            </a:r>
            <a:r>
              <a:rPr lang="it-IT" dirty="0" smtClean="0"/>
              <a:t>nput-</a:t>
            </a:r>
            <a:r>
              <a:rPr lang="it-IT" dirty="0" err="1" smtClean="0"/>
              <a:t>shrinking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r>
              <a:rPr lang="it-IT" dirty="0" smtClean="0"/>
              <a:t> </a:t>
            </a:r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463597" y="2713947"/>
            <a:ext cx="79208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Century" pitchFamily="18" charset="0"/>
                <a:cs typeface="Calibri"/>
              </a:rPr>
              <a:t>Λ</a:t>
            </a:r>
            <a:r>
              <a:rPr lang="it-IT" b="1" dirty="0" smtClean="0">
                <a:solidFill>
                  <a:srgbClr val="FF0000"/>
                </a:solidFill>
              </a:rPr>
              <a:t>(F)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34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80274" y="3928368"/>
            <a:ext cx="250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Choose</a:t>
            </a:r>
            <a:r>
              <a:rPr lang="it-IT" b="1" dirty="0" smtClean="0"/>
              <a:t> random short SEED_CLIENT</a:t>
            </a:r>
            <a:endParaRPr lang="it-IT" b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6103702" y="3896102"/>
            <a:ext cx="250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Choose</a:t>
            </a:r>
            <a:r>
              <a:rPr lang="it-IT" b="1" dirty="0" smtClean="0"/>
              <a:t> random short SEED_SERVER</a:t>
            </a:r>
            <a:endParaRPr lang="it-IT" b="1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3218422" y="4620865"/>
            <a:ext cx="23513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/>
          <p:cNvCxnSpPr/>
          <p:nvPr/>
        </p:nvCxnSpPr>
        <p:spPr>
          <a:xfrm rot="10800000">
            <a:off x="3218422" y="5089788"/>
            <a:ext cx="23513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3625410" y="4240596"/>
            <a:ext cx="160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SEED_CLIENT</a:t>
            </a:r>
            <a:endParaRPr lang="it-IT" b="1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3738938" y="4714574"/>
            <a:ext cx="160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SEED_SERVER</a:t>
            </a:r>
            <a:endParaRPr lang="it-IT" b="1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594232" y="4927520"/>
            <a:ext cx="2507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Calculate</a:t>
            </a:r>
            <a:r>
              <a:rPr lang="it-IT" b="1" dirty="0" smtClean="0"/>
              <a:t> </a:t>
            </a:r>
            <a:r>
              <a:rPr lang="it-IT" b="1" dirty="0" err="1" smtClean="0"/>
              <a:t>indexes</a:t>
            </a:r>
            <a:r>
              <a:rPr lang="it-IT" b="1" dirty="0" smtClean="0"/>
              <a:t>: </a:t>
            </a:r>
          </a:p>
          <a:p>
            <a:pPr algn="ctr"/>
            <a:r>
              <a:rPr lang="it-IT" sz="2400" b="1" dirty="0" err="1" smtClean="0"/>
              <a:t>IDX</a:t>
            </a:r>
            <a:r>
              <a:rPr lang="it-IT" sz="2400" b="1" baseline="-25000" dirty="0" err="1" smtClean="0"/>
              <a:t>i</a:t>
            </a:r>
            <a:r>
              <a:rPr lang="it-IT" sz="2400" b="1" dirty="0" smtClean="0"/>
              <a:t> = </a:t>
            </a:r>
            <a:r>
              <a:rPr lang="it-IT" sz="2400" b="1" dirty="0">
                <a:latin typeface="Lucida Calligraphy" pitchFamily="66" charset="0"/>
              </a:rPr>
              <a:t>H</a:t>
            </a:r>
            <a:r>
              <a:rPr lang="it-IT" sz="2400" b="1" dirty="0" smtClean="0"/>
              <a:t>(</a:t>
            </a:r>
            <a:r>
              <a:rPr lang="it-IT" sz="2400" b="1" dirty="0" err="1" smtClean="0"/>
              <a:t>i|SEED</a:t>
            </a:r>
            <a:r>
              <a:rPr lang="it-IT" sz="2400" b="1" dirty="0" smtClean="0"/>
              <a:t>)</a:t>
            </a:r>
            <a:endParaRPr lang="it-IT" sz="2400" b="1" dirty="0"/>
          </a:p>
        </p:txBody>
      </p:sp>
      <p:sp>
        <p:nvSpPr>
          <p:cNvPr id="73" name="CasellaDiTesto 72"/>
          <p:cNvSpPr txBox="1"/>
          <p:nvPr/>
        </p:nvSpPr>
        <p:spPr>
          <a:xfrm>
            <a:off x="6103702" y="4851552"/>
            <a:ext cx="2507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Calculate</a:t>
            </a:r>
            <a:r>
              <a:rPr lang="it-IT" b="1" dirty="0" smtClean="0"/>
              <a:t> </a:t>
            </a:r>
            <a:r>
              <a:rPr lang="it-IT" b="1" dirty="0" err="1" smtClean="0"/>
              <a:t>indexes</a:t>
            </a:r>
            <a:r>
              <a:rPr lang="it-IT" b="1" dirty="0" smtClean="0"/>
              <a:t>:</a:t>
            </a:r>
          </a:p>
          <a:p>
            <a:pPr algn="ctr"/>
            <a:r>
              <a:rPr lang="it-IT" sz="2400" b="1" dirty="0" err="1"/>
              <a:t>IDX</a:t>
            </a:r>
            <a:r>
              <a:rPr lang="it-IT" sz="2400" b="1" baseline="-25000" dirty="0" err="1"/>
              <a:t>i</a:t>
            </a:r>
            <a:r>
              <a:rPr lang="it-IT" sz="2400" b="1" dirty="0"/>
              <a:t> = </a:t>
            </a:r>
            <a:r>
              <a:rPr lang="it-IT" sz="2400" b="1" dirty="0">
                <a:latin typeface="Lucida Calligraphy" pitchFamily="66" charset="0"/>
              </a:rPr>
              <a:t>H</a:t>
            </a:r>
            <a:r>
              <a:rPr lang="it-IT" sz="2400" b="1" dirty="0" smtClean="0"/>
              <a:t>(</a:t>
            </a:r>
            <a:r>
              <a:rPr lang="it-IT" sz="2400" b="1" dirty="0" err="1" smtClean="0"/>
              <a:t>i|SEED</a:t>
            </a:r>
            <a:r>
              <a:rPr lang="it-IT" sz="2400" b="1" dirty="0"/>
              <a:t>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199883" y="3242181"/>
            <a:ext cx="228641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Public </a:t>
            </a:r>
            <a:r>
              <a:rPr lang="it-IT" b="1" dirty="0" err="1" smtClean="0"/>
              <a:t>parameter</a:t>
            </a:r>
            <a:r>
              <a:rPr lang="it-IT" b="1" dirty="0" smtClean="0"/>
              <a:t>: </a:t>
            </a:r>
            <a:r>
              <a:rPr lang="it-IT" b="1" dirty="0" err="1" smtClean="0"/>
              <a:t>cryptographic</a:t>
            </a:r>
            <a:r>
              <a:rPr lang="it-IT" b="1" dirty="0" smtClean="0"/>
              <a:t> </a:t>
            </a:r>
            <a:r>
              <a:rPr lang="it-IT" b="1" dirty="0" err="1" smtClean="0"/>
              <a:t>hash</a:t>
            </a:r>
            <a:r>
              <a:rPr lang="it-IT" b="1" dirty="0" smtClean="0"/>
              <a:t> </a:t>
            </a:r>
            <a:r>
              <a:rPr lang="it-IT" b="1" dirty="0" err="1" smtClean="0"/>
              <a:t>function</a:t>
            </a:r>
            <a:r>
              <a:rPr lang="it-IT" b="1" dirty="0" smtClean="0"/>
              <a:t> </a:t>
            </a:r>
            <a:r>
              <a:rPr lang="it-IT" b="1" dirty="0" smtClean="0">
                <a:latin typeface="Lucida Calligraphy" pitchFamily="66" charset="0"/>
              </a:rPr>
              <a:t>H </a:t>
            </a:r>
            <a:endParaRPr lang="it-IT" b="1" dirty="0">
              <a:latin typeface="Lucida Calligraphy" pitchFamily="66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594232" y="5859812"/>
            <a:ext cx="250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Create password</a:t>
            </a:r>
            <a:endParaRPr lang="it-IT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6177102" y="5859812"/>
            <a:ext cx="250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Create password</a:t>
            </a:r>
            <a:endParaRPr lang="it-IT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2956316" y="5752090"/>
            <a:ext cx="3331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/>
              <a:t>unpredictable</a:t>
            </a:r>
            <a:endParaRPr lang="it-IT" sz="3200" b="1" dirty="0"/>
          </a:p>
        </p:txBody>
      </p:sp>
      <p:sp>
        <p:nvSpPr>
          <p:cNvPr id="7" name="Ovale 6"/>
          <p:cNvSpPr/>
          <p:nvPr/>
        </p:nvSpPr>
        <p:spPr>
          <a:xfrm>
            <a:off x="827584" y="5859812"/>
            <a:ext cx="2047271" cy="3693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/>
          <p:cNvSpPr/>
          <p:nvPr/>
        </p:nvSpPr>
        <p:spPr>
          <a:xfrm>
            <a:off x="6361610" y="5859811"/>
            <a:ext cx="2047271" cy="3693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>
            <a:stCxn id="7" idx="6"/>
          </p:cNvCxnSpPr>
          <p:nvPr/>
        </p:nvCxnSpPr>
        <p:spPr>
          <a:xfrm>
            <a:off x="2874855" y="6044478"/>
            <a:ext cx="379037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>
            <a:stCxn id="61" idx="6"/>
          </p:cNvCxnSpPr>
          <p:nvPr/>
        </p:nvCxnSpPr>
        <p:spPr>
          <a:xfrm flipV="1">
            <a:off x="6103702" y="6059497"/>
            <a:ext cx="289714" cy="2270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e 60"/>
          <p:cNvSpPr/>
          <p:nvPr/>
        </p:nvSpPr>
        <p:spPr>
          <a:xfrm>
            <a:off x="3218422" y="5827545"/>
            <a:ext cx="2885280" cy="50931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/>
          <p:cNvSpPr txBox="1"/>
          <p:nvPr/>
        </p:nvSpPr>
        <p:spPr>
          <a:xfrm>
            <a:off x="6003120" y="2780516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Random Oracle model</a:t>
            </a:r>
            <a:endParaRPr lang="it-IT" b="1" dirty="0"/>
          </a:p>
        </p:txBody>
      </p:sp>
      <p:sp>
        <p:nvSpPr>
          <p:cNvPr id="63" name="AutoShape 40"/>
          <p:cNvSpPr>
            <a:spLocks noChangeArrowheads="1"/>
          </p:cNvSpPr>
          <p:nvPr/>
        </p:nvSpPr>
        <p:spPr bwMode="auto">
          <a:xfrm>
            <a:off x="5930846" y="2795855"/>
            <a:ext cx="1151038" cy="972145"/>
          </a:xfrm>
          <a:prstGeom prst="wedgeRoundRectCallout">
            <a:avLst>
              <a:gd name="adj1" fmla="val -99068"/>
              <a:gd name="adj2" fmla="val 42857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4" name="Picture 6" descr="C:\Users\Francesco\AppData\Local\Microsoft\Windows\Temporary Internet Files\Content.IE5\FLRS7PJB\MC90044153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4" y="1727207"/>
            <a:ext cx="1368152" cy="1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sellaDiTesto 64"/>
          <p:cNvSpPr txBox="1"/>
          <p:nvPr/>
        </p:nvSpPr>
        <p:spPr>
          <a:xfrm>
            <a:off x="696298" y="1488161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CLIENT</a:t>
            </a:r>
            <a:endParaRPr lang="it-IT" b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7430877" y="1507823"/>
            <a:ext cx="93610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SERVER</a:t>
            </a:r>
            <a:endParaRPr lang="it-IT" b="1" dirty="0"/>
          </a:p>
        </p:txBody>
      </p:sp>
      <p:pic>
        <p:nvPicPr>
          <p:cNvPr id="75" name="Picture 2" descr="C:\Users\Francesco\AppData\Local\Microsoft\Windows\Temporary Internet Files\Content.IE5\FLRS7PJB\MC90043484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72" y="1915286"/>
            <a:ext cx="1012315" cy="10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ttangolo 75"/>
          <p:cNvSpPr/>
          <p:nvPr/>
        </p:nvSpPr>
        <p:spPr>
          <a:xfrm>
            <a:off x="3898981" y="1571587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0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7" name="Rettangolo 76"/>
          <p:cNvSpPr/>
          <p:nvPr/>
        </p:nvSpPr>
        <p:spPr>
          <a:xfrm>
            <a:off x="4350069" y="1571585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8" name="Rettangolo 77"/>
          <p:cNvSpPr/>
          <p:nvPr/>
        </p:nvSpPr>
        <p:spPr>
          <a:xfrm>
            <a:off x="4121501" y="1571619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0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9" name="Rettangolo 78"/>
          <p:cNvSpPr/>
          <p:nvPr/>
        </p:nvSpPr>
        <p:spPr>
          <a:xfrm>
            <a:off x="4583445" y="1571621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0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0" name="Rettangolo 79"/>
          <p:cNvSpPr/>
          <p:nvPr/>
        </p:nvSpPr>
        <p:spPr>
          <a:xfrm>
            <a:off x="5034533" y="1571619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1" name="Rettangolo 80"/>
          <p:cNvSpPr/>
          <p:nvPr/>
        </p:nvSpPr>
        <p:spPr>
          <a:xfrm>
            <a:off x="4805965" y="1571653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2" name="Rettangolo 81"/>
          <p:cNvSpPr/>
          <p:nvPr/>
        </p:nvSpPr>
        <p:spPr>
          <a:xfrm>
            <a:off x="5269154" y="1571552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3" name="Rettangolo 82"/>
          <p:cNvSpPr/>
          <p:nvPr/>
        </p:nvSpPr>
        <p:spPr>
          <a:xfrm>
            <a:off x="5720242" y="1571550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4" name="Rettangolo 83"/>
          <p:cNvSpPr/>
          <p:nvPr/>
        </p:nvSpPr>
        <p:spPr>
          <a:xfrm>
            <a:off x="5491674" y="1571584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0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5" name="Rettangolo 84"/>
          <p:cNvSpPr/>
          <p:nvPr/>
        </p:nvSpPr>
        <p:spPr>
          <a:xfrm>
            <a:off x="3894445" y="1915220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6" name="Rettangolo 85"/>
          <p:cNvSpPr/>
          <p:nvPr/>
        </p:nvSpPr>
        <p:spPr>
          <a:xfrm>
            <a:off x="4345533" y="1915218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3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7" name="Rettangolo 86"/>
          <p:cNvSpPr/>
          <p:nvPr/>
        </p:nvSpPr>
        <p:spPr>
          <a:xfrm>
            <a:off x="4116965" y="1915252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2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8" name="Rettangolo 87"/>
          <p:cNvSpPr/>
          <p:nvPr/>
        </p:nvSpPr>
        <p:spPr>
          <a:xfrm>
            <a:off x="4578909" y="1915254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4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9" name="Rettangolo 88"/>
          <p:cNvSpPr/>
          <p:nvPr/>
        </p:nvSpPr>
        <p:spPr>
          <a:xfrm>
            <a:off x="5029997" y="1915252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6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0" name="Rettangolo 89"/>
          <p:cNvSpPr/>
          <p:nvPr/>
        </p:nvSpPr>
        <p:spPr>
          <a:xfrm>
            <a:off x="4801429" y="1915286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5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1" name="Rettangolo 90"/>
          <p:cNvSpPr/>
          <p:nvPr/>
        </p:nvSpPr>
        <p:spPr>
          <a:xfrm>
            <a:off x="5264618" y="1915185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7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2" name="Rettangolo 91"/>
          <p:cNvSpPr/>
          <p:nvPr/>
        </p:nvSpPr>
        <p:spPr>
          <a:xfrm>
            <a:off x="5715706" y="1915183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9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3" name="Rettangolo 92"/>
          <p:cNvSpPr/>
          <p:nvPr/>
        </p:nvSpPr>
        <p:spPr>
          <a:xfrm>
            <a:off x="5487138" y="1915217"/>
            <a:ext cx="227056" cy="1996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8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4" name="CasellaDiTesto 93"/>
          <p:cNvSpPr txBox="1"/>
          <p:nvPr/>
        </p:nvSpPr>
        <p:spPr>
          <a:xfrm>
            <a:off x="6124614" y="1486795"/>
            <a:ext cx="83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bits</a:t>
            </a:r>
            <a:endParaRPr lang="it-IT" b="1" dirty="0"/>
          </a:p>
        </p:txBody>
      </p:sp>
      <p:sp>
        <p:nvSpPr>
          <p:cNvPr id="95" name="CasellaDiTesto 94"/>
          <p:cNvSpPr txBox="1"/>
          <p:nvPr/>
        </p:nvSpPr>
        <p:spPr>
          <a:xfrm>
            <a:off x="6131992" y="1830325"/>
            <a:ext cx="111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indexes</a:t>
            </a:r>
            <a:endParaRPr lang="it-IT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1848426" y="1170570"/>
            <a:ext cx="540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Setup</a:t>
            </a:r>
            <a:r>
              <a:rPr lang="en-US" sz="2000" dirty="0" smtClean="0"/>
              <a:t>: long shared secret random file </a:t>
            </a:r>
            <a:r>
              <a:rPr lang="en-US" sz="2000" b="1" dirty="0" smtClean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8629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 animBg="1"/>
      <p:bldP spid="5" grpId="0"/>
      <p:bldP spid="68" grpId="0"/>
      <p:bldP spid="70" grpId="0"/>
      <p:bldP spid="71" grpId="0"/>
      <p:bldP spid="72" grpId="0"/>
      <p:bldP spid="73" grpId="0"/>
      <p:bldP spid="6" grpId="0" animBg="1"/>
      <p:bldP spid="46" grpId="0"/>
      <p:bldP spid="47" grpId="0"/>
      <p:bldP spid="48" grpId="0"/>
      <p:bldP spid="7" grpId="0" animBg="1"/>
      <p:bldP spid="49" grpId="0" animBg="1"/>
      <p:bldP spid="61" grpId="0" animBg="1"/>
      <p:bldP spid="62" grpId="0"/>
      <p:bldP spid="63" grpId="0" animBg="1"/>
      <p:bldP spid="65" grpId="0" animBg="1"/>
      <p:bldP spid="66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/>
      <p:bldP spid="95" grpId="0"/>
      <p:bldP spid="5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 smtClean="0"/>
              <a:t>Efficiency</a:t>
            </a:r>
            <a:endParaRPr lang="it-IT" sz="36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34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545115"/>
              </p:ext>
            </p:extLst>
          </p:nvPr>
        </p:nvGraphicFramePr>
        <p:xfrm>
          <a:off x="1928321" y="4365104"/>
          <a:ext cx="5424602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7123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/>
                        <a:t>File </a:t>
                      </a:r>
                      <a:r>
                        <a:rPr lang="it-IT" sz="2800" dirty="0" err="1" smtClean="0"/>
                        <a:t>size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#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dirty="0" smtClean="0"/>
                        <a:t>bits </a:t>
                      </a:r>
                      <a:r>
                        <a:rPr lang="it-IT" sz="2400" dirty="0" err="1" smtClean="0"/>
                        <a:t>used</a:t>
                      </a:r>
                      <a:r>
                        <a:rPr lang="it-IT" sz="2400" dirty="0" smtClean="0"/>
                        <a:t> by the parties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 </a:t>
                      </a:r>
                      <a:r>
                        <a:rPr lang="it-IT" dirty="0" err="1" smtClean="0"/>
                        <a:t>Gb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 Kb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 </a:t>
                      </a:r>
                      <a:r>
                        <a:rPr lang="it-IT" dirty="0" err="1" smtClean="0"/>
                        <a:t>Gb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55 Kb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 </a:t>
                      </a:r>
                      <a:r>
                        <a:rPr lang="it-IT" dirty="0" err="1" smtClean="0"/>
                        <a:t>Gb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60 Kb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815916" y="158187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Even</a:t>
            </a:r>
            <a:r>
              <a:rPr lang="it-IT" sz="2800" dirty="0" smtClean="0"/>
              <a:t> </a:t>
            </a:r>
            <a:r>
              <a:rPr lang="it-IT" sz="2800" dirty="0" err="1" smtClean="0"/>
              <a:t>if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pic>
        <p:nvPicPr>
          <p:cNvPr id="10" name="Picture 7" descr="MCj04238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94" y="2163151"/>
            <a:ext cx="730460" cy="8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552854" y="230786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retrieves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99%</a:t>
            </a:r>
            <a:r>
              <a:rPr lang="it-IT" sz="2800" dirty="0" smtClean="0"/>
              <a:t> of the secret </a:t>
            </a:r>
            <a:r>
              <a:rPr lang="it-IT" sz="2800" dirty="0" err="1" smtClean="0"/>
              <a:t>huge</a:t>
            </a:r>
            <a:r>
              <a:rPr lang="it-IT" sz="2800" dirty="0" smtClean="0"/>
              <a:t> </a:t>
            </a:r>
            <a:r>
              <a:rPr lang="it-IT" sz="2800" dirty="0" err="1" smtClean="0"/>
              <a:t>shared</a:t>
            </a:r>
            <a:r>
              <a:rPr lang="it-IT" sz="2800" dirty="0"/>
              <a:t> </a:t>
            </a:r>
            <a:r>
              <a:rPr lang="it-IT" sz="2800" dirty="0" smtClean="0"/>
              <a:t>file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7544" y="3069723"/>
            <a:ext cx="8136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the parties </a:t>
            </a:r>
            <a:r>
              <a:rPr lang="it-IT" sz="2800" dirty="0" err="1" smtClean="0"/>
              <a:t>have</a:t>
            </a:r>
            <a:r>
              <a:rPr lang="it-IT" sz="2800" dirty="0" smtClean="0"/>
              <a:t> to use a </a:t>
            </a:r>
            <a:r>
              <a:rPr lang="it-IT" sz="2800" dirty="0" smtClean="0">
                <a:solidFill>
                  <a:srgbClr val="FF0000"/>
                </a:solidFill>
              </a:rPr>
              <a:t>small </a:t>
            </a:r>
            <a:r>
              <a:rPr lang="it-IT" sz="2800" dirty="0" err="1" smtClean="0">
                <a:solidFill>
                  <a:srgbClr val="FF0000"/>
                </a:solidFill>
              </a:rPr>
              <a:t>portion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of the file to </a:t>
            </a:r>
            <a:r>
              <a:rPr lang="it-IT" sz="2800" dirty="0" err="1" smtClean="0"/>
              <a:t>provide</a:t>
            </a:r>
            <a:r>
              <a:rPr lang="it-IT" sz="2800" dirty="0" smtClean="0"/>
              <a:t> security</a:t>
            </a:r>
            <a:endParaRPr lang="it-IT" sz="2800" dirty="0"/>
          </a:p>
        </p:txBody>
      </p:sp>
      <p:sp>
        <p:nvSpPr>
          <p:cNvPr id="9" name="Rettangolo 8"/>
          <p:cNvSpPr/>
          <p:nvPr/>
        </p:nvSpPr>
        <p:spPr>
          <a:xfrm>
            <a:off x="467544" y="1411713"/>
            <a:ext cx="8136904" cy="280937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16702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Provable</a:t>
            </a:r>
            <a:r>
              <a:rPr lang="it-IT" b="1" dirty="0" smtClean="0"/>
              <a:t> security </a:t>
            </a:r>
            <a:r>
              <a:rPr lang="it-IT" sz="2000" b="1" dirty="0" smtClean="0"/>
              <a:t>(1/2)</a:t>
            </a:r>
            <a:endParaRPr lang="it-IT" sz="2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err="1" smtClean="0"/>
              <a:t>Formal</a:t>
            </a:r>
            <a:r>
              <a:rPr lang="it-IT" sz="2800" dirty="0" smtClean="0"/>
              <a:t> </a:t>
            </a:r>
            <a:r>
              <a:rPr lang="it-IT" sz="2800" dirty="0" err="1" smtClean="0"/>
              <a:t>definition</a:t>
            </a:r>
            <a:r>
              <a:rPr lang="it-IT" sz="2800" dirty="0" smtClean="0"/>
              <a:t> of</a:t>
            </a:r>
          </a:p>
          <a:p>
            <a:pPr marL="0" indent="0" algn="ctr">
              <a:buNone/>
            </a:pPr>
            <a:r>
              <a:rPr lang="it-IT" sz="2800" b="1" dirty="0" smtClean="0"/>
              <a:t>Security</a:t>
            </a:r>
            <a:r>
              <a:rPr lang="it-IT" sz="2800" dirty="0" smtClean="0"/>
              <a:t> and </a:t>
            </a:r>
            <a:r>
              <a:rPr lang="it-IT" sz="2800" b="1" dirty="0" err="1" smtClean="0"/>
              <a:t>Adversarial</a:t>
            </a:r>
            <a:r>
              <a:rPr lang="it-IT" sz="2800" dirty="0" smtClean="0"/>
              <a:t> model</a:t>
            </a:r>
          </a:p>
          <a:p>
            <a:endParaRPr lang="it-IT" sz="2800" b="1" dirty="0"/>
          </a:p>
          <a:p>
            <a:r>
              <a:rPr lang="it-IT" sz="2800" dirty="0" err="1" smtClean="0"/>
              <a:t>Formal</a:t>
            </a:r>
            <a:r>
              <a:rPr lang="it-IT" sz="2800" dirty="0" smtClean="0"/>
              <a:t> </a:t>
            </a:r>
            <a:r>
              <a:rPr lang="it-IT" sz="2800" b="1" dirty="0" err="1" smtClean="0"/>
              <a:t>proof</a:t>
            </a:r>
            <a:r>
              <a:rPr lang="it-IT" sz="2800" dirty="0" smtClean="0"/>
              <a:t> of security:</a:t>
            </a:r>
          </a:p>
          <a:p>
            <a:pPr marL="0" indent="0" algn="ctr">
              <a:buNone/>
            </a:pPr>
            <a:r>
              <a:rPr lang="it-IT" sz="2800" dirty="0"/>
              <a:t>n</a:t>
            </a:r>
            <a:r>
              <a:rPr lang="it-IT" sz="2800" dirty="0" smtClean="0"/>
              <a:t>o </a:t>
            </a:r>
            <a:r>
              <a:rPr lang="it-IT" sz="2800" dirty="0" err="1" smtClean="0"/>
              <a:t>adversary</a:t>
            </a:r>
            <a:r>
              <a:rPr lang="it-IT" sz="2800" dirty="0" smtClean="0"/>
              <a:t> can break the </a:t>
            </a:r>
            <a:r>
              <a:rPr lang="it-IT" sz="2800" dirty="0" err="1" smtClean="0"/>
              <a:t>scheme</a:t>
            </a:r>
            <a:endParaRPr lang="it-IT" sz="2800" dirty="0"/>
          </a:p>
          <a:p>
            <a:pPr marL="0" indent="0" algn="ctr">
              <a:buNone/>
            </a:pPr>
            <a:endParaRPr lang="it-IT" sz="2800" b="1" dirty="0" smtClean="0"/>
          </a:p>
          <a:p>
            <a:pPr marL="0" indent="0" algn="ctr">
              <a:buNone/>
            </a:pPr>
            <a:endParaRPr lang="it-IT" sz="2800" b="1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449761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Security:</a:t>
            </a:r>
          </a:p>
          <a:p>
            <a:r>
              <a:rPr lang="it-IT" sz="2400" b="1" dirty="0" smtClean="0"/>
              <a:t>- Information-</a:t>
            </a:r>
            <a:r>
              <a:rPr lang="it-IT" sz="2400" b="1" dirty="0" err="1" smtClean="0"/>
              <a:t>theoretic</a:t>
            </a:r>
            <a:r>
              <a:rPr lang="it-IT" sz="2400" b="1" dirty="0" smtClean="0"/>
              <a:t> </a:t>
            </a:r>
            <a:r>
              <a:rPr lang="it-IT" sz="2400" dirty="0" smtClean="0"/>
              <a:t>(</a:t>
            </a:r>
            <a:r>
              <a:rPr lang="it-IT" sz="2400" dirty="0" err="1" smtClean="0"/>
              <a:t>unbounded</a:t>
            </a:r>
            <a:r>
              <a:rPr lang="it-IT" sz="2400" dirty="0" smtClean="0"/>
              <a:t> </a:t>
            </a:r>
            <a:r>
              <a:rPr lang="it-IT" sz="2400" dirty="0" err="1" smtClean="0"/>
              <a:t>adversary</a:t>
            </a:r>
            <a:r>
              <a:rPr lang="it-IT" sz="2400" dirty="0" smtClean="0"/>
              <a:t>)</a:t>
            </a:r>
          </a:p>
          <a:p>
            <a:r>
              <a:rPr lang="it-IT" sz="2400" b="1" dirty="0" smtClean="0"/>
              <a:t>- Standard model </a:t>
            </a:r>
            <a:r>
              <a:rPr lang="it-IT" sz="2400" dirty="0" smtClean="0"/>
              <a:t>(</a:t>
            </a:r>
            <a:r>
              <a:rPr lang="it-IT" sz="2400" dirty="0" err="1" smtClean="0"/>
              <a:t>reduction</a:t>
            </a:r>
            <a:r>
              <a:rPr lang="it-IT" sz="2400" dirty="0" smtClean="0"/>
              <a:t> from hard </a:t>
            </a:r>
            <a:r>
              <a:rPr lang="it-IT" sz="2400" dirty="0" err="1" smtClean="0"/>
              <a:t>problems</a:t>
            </a:r>
            <a:r>
              <a:rPr lang="it-IT" sz="2400" dirty="0" smtClean="0"/>
              <a:t>)</a:t>
            </a:r>
          </a:p>
          <a:p>
            <a:r>
              <a:rPr lang="it-IT" sz="2400" b="1" dirty="0" smtClean="0"/>
              <a:t>- Random Oracle Model </a:t>
            </a:r>
            <a:r>
              <a:rPr lang="it-IT" sz="2400" dirty="0" smtClean="0"/>
              <a:t>(</a:t>
            </a:r>
            <a:r>
              <a:rPr lang="it-IT" sz="2400" dirty="0" err="1" smtClean="0"/>
              <a:t>cryptographic</a:t>
            </a:r>
            <a:r>
              <a:rPr lang="it-IT" sz="2400" dirty="0" smtClean="0"/>
              <a:t> </a:t>
            </a:r>
            <a:r>
              <a:rPr lang="it-IT" sz="2400" dirty="0" err="1" smtClean="0"/>
              <a:t>hash</a:t>
            </a:r>
            <a:r>
              <a:rPr lang="it-IT" sz="2400" dirty="0" smtClean="0"/>
              <a:t> </a:t>
            </a:r>
            <a:r>
              <a:rPr lang="it-IT" sz="2400" dirty="0" err="1" smtClean="0"/>
              <a:t>functions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9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4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Provable</a:t>
            </a:r>
            <a:r>
              <a:rPr lang="it-IT" b="1" dirty="0" smtClean="0"/>
              <a:t> security </a:t>
            </a:r>
            <a:r>
              <a:rPr lang="it-IT" sz="2000" b="1" dirty="0" smtClean="0"/>
              <a:t>(2/2)</a:t>
            </a:r>
            <a:endParaRPr lang="it-IT" sz="2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Security </a:t>
            </a:r>
            <a:r>
              <a:rPr lang="it-IT" sz="2800" dirty="0" err="1" smtClean="0"/>
              <a:t>against</a:t>
            </a:r>
            <a:r>
              <a:rPr lang="it-IT" sz="2800" dirty="0" smtClean="0"/>
              <a:t> </a:t>
            </a:r>
            <a:r>
              <a:rPr lang="it-IT" sz="2800" b="1" dirty="0" err="1" smtClean="0"/>
              <a:t>all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known</a:t>
            </a:r>
            <a:r>
              <a:rPr lang="it-IT" sz="2800" dirty="0" smtClean="0"/>
              <a:t> (</a:t>
            </a:r>
            <a:r>
              <a:rPr lang="it-IT" sz="2800" dirty="0" err="1" smtClean="0"/>
              <a:t>even</a:t>
            </a:r>
            <a:r>
              <a:rPr lang="it-IT" sz="2800" dirty="0" smtClean="0"/>
              <a:t> future) </a:t>
            </a:r>
            <a:r>
              <a:rPr lang="it-IT" sz="2800" dirty="0" err="1" smtClean="0"/>
              <a:t>attacks</a:t>
            </a:r>
            <a:endParaRPr lang="it-IT" sz="2800" dirty="0" smtClean="0"/>
          </a:p>
          <a:p>
            <a:pPr marL="0" indent="0" algn="ctr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err="1" smtClean="0"/>
              <a:t>Developed</a:t>
            </a:r>
            <a:r>
              <a:rPr lang="it-IT" sz="2800" dirty="0" smtClean="0"/>
              <a:t> </a:t>
            </a:r>
            <a:r>
              <a:rPr lang="it-IT" sz="2800" dirty="0" err="1" smtClean="0"/>
              <a:t>very</a:t>
            </a:r>
            <a:r>
              <a:rPr lang="it-IT" sz="2800" dirty="0" smtClean="0"/>
              <a:t> fast</a:t>
            </a:r>
            <a:endParaRPr lang="it-IT" sz="2800" dirty="0"/>
          </a:p>
          <a:p>
            <a:pPr marL="0" indent="0" algn="ctr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err="1" smtClean="0"/>
              <a:t>Attained</a:t>
            </a:r>
            <a:r>
              <a:rPr lang="it-IT" sz="2800" dirty="0" smtClean="0"/>
              <a:t> a large </a:t>
            </a:r>
            <a:r>
              <a:rPr lang="it-IT" sz="2800" dirty="0" err="1" smtClean="0"/>
              <a:t>number</a:t>
            </a:r>
            <a:r>
              <a:rPr lang="it-IT" sz="2800" dirty="0" smtClean="0"/>
              <a:t> of </a:t>
            </a:r>
          </a:p>
          <a:p>
            <a:pPr marL="0" indent="0" algn="ctr">
              <a:buNone/>
            </a:pPr>
            <a:r>
              <a:rPr lang="it-IT" sz="2800" b="1" dirty="0" err="1" smtClean="0"/>
              <a:t>secure</a:t>
            </a:r>
            <a:r>
              <a:rPr lang="it-IT" sz="2800" b="1" dirty="0" smtClean="0"/>
              <a:t> </a:t>
            </a:r>
            <a:r>
              <a:rPr lang="it-IT" sz="2800" dirty="0" err="1" smtClean="0"/>
              <a:t>cryptographic</a:t>
            </a:r>
            <a:r>
              <a:rPr lang="it-IT" sz="2800" dirty="0" smtClean="0"/>
              <a:t> </a:t>
            </a:r>
            <a:r>
              <a:rPr lang="it-IT" sz="2800" dirty="0" err="1" smtClean="0"/>
              <a:t>schemes</a:t>
            </a:r>
            <a:endParaRPr lang="it-IT" sz="2800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10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Problem</a:t>
            </a:r>
            <a:endParaRPr lang="it-IT" sz="2000" b="1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85783"/>
            <a:ext cx="5479105" cy="3340380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2800" dirty="0" smtClean="0"/>
              <a:t>Once </a:t>
            </a:r>
            <a:r>
              <a:rPr lang="it-IT" sz="2800" b="1" dirty="0" err="1" smtClean="0"/>
              <a:t>implemented</a:t>
            </a:r>
            <a:r>
              <a:rPr lang="it-IT" sz="2800" dirty="0" smtClean="0"/>
              <a:t>, some of the </a:t>
            </a:r>
            <a:r>
              <a:rPr lang="it-IT" sz="2800" dirty="0" err="1" smtClean="0"/>
              <a:t>schemes</a:t>
            </a:r>
            <a:r>
              <a:rPr lang="it-IT" sz="2800" dirty="0" smtClean="0"/>
              <a:t> </a:t>
            </a:r>
            <a:r>
              <a:rPr lang="it-IT" sz="2800" dirty="0" err="1" smtClean="0"/>
              <a:t>were</a:t>
            </a:r>
            <a:r>
              <a:rPr lang="it-IT" sz="2800" dirty="0" smtClean="0"/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broken</a:t>
            </a:r>
            <a:r>
              <a:rPr lang="it-IT" sz="2800" dirty="0" smtClean="0"/>
              <a:t>!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57200" y="3859924"/>
            <a:ext cx="3106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Easy to </a:t>
            </a:r>
            <a:r>
              <a:rPr lang="it-IT" sz="2800" dirty="0" err="1" smtClean="0"/>
              <a:t>step</a:t>
            </a:r>
            <a:r>
              <a:rPr lang="it-IT" sz="2800" dirty="0" smtClean="0"/>
              <a:t> out from</a:t>
            </a:r>
          </a:p>
          <a:p>
            <a:pPr algn="ctr"/>
            <a:r>
              <a:rPr lang="it-IT" sz="2800" dirty="0" smtClean="0"/>
              <a:t>the security model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27584" y="6503628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Input-</a:t>
            </a:r>
            <a:r>
              <a:rPr lang="it-IT" sz="1400" i="1" dirty="0" err="1" smtClean="0"/>
              <a:t>shrinking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functions</a:t>
            </a:r>
            <a:r>
              <a:rPr lang="it-IT" sz="1400" i="1" dirty="0" smtClean="0"/>
              <a:t>: </a:t>
            </a:r>
            <a:r>
              <a:rPr lang="it-IT" sz="1400" i="1" dirty="0" err="1" smtClean="0"/>
              <a:t>theory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application</a:t>
            </a:r>
            <a:r>
              <a:rPr lang="it-IT" sz="1400" i="1" dirty="0" smtClean="0"/>
              <a:t>    	Francesco </a:t>
            </a:r>
            <a:r>
              <a:rPr lang="it-IT" sz="1400" i="1" dirty="0" err="1" smtClean="0"/>
              <a:t>Davì</a:t>
            </a:r>
            <a:endParaRPr lang="it-IT" sz="1400" i="1" dirty="0"/>
          </a:p>
        </p:txBody>
      </p:sp>
      <p:pic>
        <p:nvPicPr>
          <p:cNvPr id="10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436602"/>
            <a:ext cx="1302641" cy="4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8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3618</TotalTime>
  <Words>3445</Words>
  <Application>Microsoft Office PowerPoint</Application>
  <PresentationFormat>Presentazione su schermo (4:3)</PresentationFormat>
  <Paragraphs>977</Paragraphs>
  <Slides>68</Slides>
  <Notes>17</Notes>
  <HiddenSlides>13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68</vt:i4>
      </vt:variant>
    </vt:vector>
  </HeadingPairs>
  <TitlesOfParts>
    <vt:vector size="70" baseType="lpstr">
      <vt:lpstr>Tema di Office</vt:lpstr>
      <vt:lpstr>Equation</vt:lpstr>
      <vt:lpstr>Presentazione standard di PowerPoint</vt:lpstr>
      <vt:lpstr>PhD Activity</vt:lpstr>
      <vt:lpstr>Conferences, workshops and schools</vt:lpstr>
      <vt:lpstr>Experiences abroad</vt:lpstr>
      <vt:lpstr>Outline</vt:lpstr>
      <vt:lpstr>Cryptography</vt:lpstr>
      <vt:lpstr>Provable security (1/2)</vt:lpstr>
      <vt:lpstr>Provable security (2/2)</vt:lpstr>
      <vt:lpstr>Problem</vt:lpstr>
      <vt:lpstr>Black-box model</vt:lpstr>
      <vt:lpstr>Information leakage</vt:lpstr>
      <vt:lpstr>Side-channel attacks</vt:lpstr>
      <vt:lpstr>Leakage-Resilient Cryptography</vt:lpstr>
      <vt:lpstr>Leakage-Resilient Cryptography: The Models</vt:lpstr>
      <vt:lpstr>Leakage model</vt:lpstr>
      <vt:lpstr>Examples of assumptions (1/2)</vt:lpstr>
      <vt:lpstr>Examples of assumptions (2/2)</vt:lpstr>
      <vt:lpstr>General goal</vt:lpstr>
      <vt:lpstr>Outline</vt:lpstr>
      <vt:lpstr>Contribution: Leakage-Resilient Storage</vt:lpstr>
      <vt:lpstr>Leakage-Resilient Storage</vt:lpstr>
      <vt:lpstr>Security definition  </vt:lpstr>
      <vt:lpstr>Adversary model </vt:lpstr>
      <vt:lpstr>Lemma </vt:lpstr>
      <vt:lpstr>Problem</vt:lpstr>
      <vt:lpstr>Two-source Extractor </vt:lpstr>
      <vt:lpstr>Memory divided into 2 parts: construction </vt:lpstr>
      <vt:lpstr>Proof Idea </vt:lpstr>
      <vt:lpstr>Problem</vt:lpstr>
      <vt:lpstr>l-wise independent hash functions </vt:lpstr>
      <vt:lpstr>Boolean circuits of small size: construction </vt:lpstr>
      <vt:lpstr>Outline</vt:lpstr>
      <vt:lpstr>Contribution: AKE protocol in the BRM</vt:lpstr>
      <vt:lpstr>Key Exchange protocol</vt:lpstr>
      <vt:lpstr>Authentication</vt:lpstr>
      <vt:lpstr>AKE: a general paradigm</vt:lpstr>
      <vt:lpstr>Contribution: new AKE protocol in the BRM</vt:lpstr>
      <vt:lpstr>Contribution: Weak Key Exchange protocol (1/3)</vt:lpstr>
      <vt:lpstr>Contribution: Weak Key Exchange protocol (2/3)</vt:lpstr>
      <vt:lpstr>Contribution: Weak Key Exchange protocol (3/3)</vt:lpstr>
      <vt:lpstr>AKE: a general paradigm</vt:lpstr>
      <vt:lpstr>UC Password-based AKE protocol</vt:lpstr>
      <vt:lpstr>Forward security</vt:lpstr>
      <vt:lpstr>Experimental results</vt:lpstr>
      <vt:lpstr>Number of indexes</vt:lpstr>
      <vt:lpstr>PAKE protocol running time</vt:lpstr>
      <vt:lpstr>WKE protocol running time</vt:lpstr>
      <vt:lpstr>Presentazione standard di PowerPoint</vt:lpstr>
      <vt:lpstr>Main idea of this line of research</vt:lpstr>
      <vt:lpstr>Security definition</vt:lpstr>
      <vt:lpstr>Lemma </vt:lpstr>
      <vt:lpstr>Proof Idea </vt:lpstr>
      <vt:lpstr>Diffie-Hellman Key Exchange</vt:lpstr>
      <vt:lpstr>Man-in-the-middle attack</vt:lpstr>
      <vt:lpstr>UC Password-based AKE protocol</vt:lpstr>
      <vt:lpstr>Proof Idea </vt:lpstr>
      <vt:lpstr>Authentication</vt:lpstr>
      <vt:lpstr>Authentication</vt:lpstr>
      <vt:lpstr>AKE: a general paradigm</vt:lpstr>
      <vt:lpstr>Contribution: AKE protocol in the BRM</vt:lpstr>
      <vt:lpstr>Contribution: AKE protocol in the BRM</vt:lpstr>
      <vt:lpstr>Contribution: AKE protocol in the BRM</vt:lpstr>
      <vt:lpstr>Contribution: Weak Key Exchange protocol (1/3)</vt:lpstr>
      <vt:lpstr>Contribution: Weak Key Exchange protocol (1/3)</vt:lpstr>
      <vt:lpstr>Contribution: Weak Key Exchange protocol (2/3)</vt:lpstr>
      <vt:lpstr>Contribution: Weak Key Exchange protocol (3/3)</vt:lpstr>
      <vt:lpstr>Contribution: Weak Key Exchange protocol (3/3)</vt:lpstr>
      <vt:lpstr>Efficiency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</dc:creator>
  <cp:lastModifiedBy>Francesco</cp:lastModifiedBy>
  <cp:revision>220</cp:revision>
  <dcterms:created xsi:type="dcterms:W3CDTF">2011-12-03T12:22:20Z</dcterms:created>
  <dcterms:modified xsi:type="dcterms:W3CDTF">2013-01-26T19:39:09Z</dcterms:modified>
</cp:coreProperties>
</file>